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4"/>
  </p:sldMasterIdLst>
  <p:sldIdLst>
    <p:sldId id="256" r:id="rId5"/>
    <p:sldId id="260" r:id="rId6"/>
    <p:sldId id="320" r:id="rId7"/>
    <p:sldId id="276" r:id="rId8"/>
    <p:sldId id="278" r:id="rId9"/>
    <p:sldId id="277" r:id="rId10"/>
    <p:sldId id="296" r:id="rId11"/>
    <p:sldId id="279" r:id="rId12"/>
    <p:sldId id="327" r:id="rId13"/>
    <p:sldId id="261" r:id="rId14"/>
    <p:sldId id="262" r:id="rId15"/>
    <p:sldId id="324" r:id="rId16"/>
    <p:sldId id="265" r:id="rId17"/>
    <p:sldId id="272" r:id="rId18"/>
    <p:sldId id="329" r:id="rId19"/>
    <p:sldId id="333" r:id="rId20"/>
    <p:sldId id="259" r:id="rId21"/>
    <p:sldId id="266" r:id="rId22"/>
    <p:sldId id="270" r:id="rId23"/>
    <p:sldId id="267" r:id="rId24"/>
    <p:sldId id="269" r:id="rId25"/>
    <p:sldId id="271" r:id="rId26"/>
    <p:sldId id="280" r:id="rId27"/>
    <p:sldId id="305" r:id="rId28"/>
    <p:sldId id="304" r:id="rId29"/>
    <p:sldId id="297" r:id="rId30"/>
    <p:sldId id="328" r:id="rId31"/>
    <p:sldId id="298" r:id="rId32"/>
    <p:sldId id="286" r:id="rId33"/>
    <p:sldId id="300" r:id="rId34"/>
    <p:sldId id="306" r:id="rId35"/>
    <p:sldId id="307" r:id="rId36"/>
    <p:sldId id="289" r:id="rId37"/>
    <p:sldId id="288" r:id="rId38"/>
    <p:sldId id="290" r:id="rId39"/>
    <p:sldId id="303" r:id="rId40"/>
    <p:sldId id="287" r:id="rId41"/>
    <p:sldId id="321" r:id="rId42"/>
    <p:sldId id="322" r:id="rId43"/>
    <p:sldId id="291" r:id="rId44"/>
    <p:sldId id="323" r:id="rId45"/>
    <p:sldId id="268" r:id="rId46"/>
    <p:sldId id="330" r:id="rId47"/>
    <p:sldId id="301" r:id="rId48"/>
    <p:sldId id="326" r:id="rId49"/>
    <p:sldId id="331" r:id="rId50"/>
    <p:sldId id="263" r:id="rId51"/>
    <p:sldId id="275" r:id="rId52"/>
    <p:sldId id="293" r:id="rId53"/>
    <p:sldId id="295" r:id="rId54"/>
    <p:sldId id="292" r:id="rId55"/>
    <p:sldId id="308" r:id="rId56"/>
    <p:sldId id="309" r:id="rId57"/>
    <p:sldId id="310" r:id="rId58"/>
    <p:sldId id="332" r:id="rId59"/>
    <p:sldId id="313" r:id="rId60"/>
    <p:sldId id="264" r:id="rId61"/>
    <p:sldId id="281" r:id="rId62"/>
    <p:sldId id="284" r:id="rId63"/>
    <p:sldId id="282" r:id="rId64"/>
    <p:sldId id="302" r:id="rId65"/>
    <p:sldId id="311" r:id="rId66"/>
    <p:sldId id="325" r:id="rId67"/>
    <p:sldId id="283" r:id="rId68"/>
  </p:sldIdLst>
  <p:sldSz cx="9144000" cy="6858000" type="screen4x3"/>
  <p:notesSz cx="6858000" cy="91440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85" autoAdjust="0"/>
    <p:restoredTop sz="94660"/>
  </p:normalViewPr>
  <p:slideViewPr>
    <p:cSldViewPr snapToGrid="0">
      <p:cViewPr varScale="1">
        <p:scale>
          <a:sx n="61" d="100"/>
          <a:sy n="61" d="100"/>
        </p:scale>
        <p:origin x="92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6600" spc="-9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206876"/>
            <a:ext cx="6921151" cy="1645920"/>
          </a:xfrm>
        </p:spPr>
        <p:txBody>
          <a:bodyPr>
            <a:normAutofit/>
          </a:bodyPr>
          <a:lstStyle>
            <a:lvl1pPr marL="0" indent="0" algn="l">
              <a:buNone/>
              <a:defRPr sz="2400">
                <a:solidFill>
                  <a:schemeClr val="bg1"/>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6E7E9B3-5519-4071-998B-99BCF2C8ABA2}" type="datetimeFigureOut">
              <a:rPr lang="en-GB" smtClean="0"/>
              <a:t>23/09/2024</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A36D84-35ED-4A8F-B0D2-02776BFC25A7}" type="slidenum">
              <a:rPr lang="en-GB" smtClean="0"/>
              <a:t>‹#›</a:t>
            </a:fld>
            <a:endParaRPr lang="en-GB"/>
          </a:p>
        </p:txBody>
      </p:sp>
    </p:spTree>
    <p:extLst>
      <p:ext uri="{BB962C8B-B14F-4D97-AF65-F5344CB8AC3E}">
        <p14:creationId xmlns:p14="http://schemas.microsoft.com/office/powerpoint/2010/main" val="2400128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E7E9B3-5519-4071-998B-99BCF2C8ABA2}" type="datetimeFigureOut">
              <a:rPr lang="en-GB" smtClean="0"/>
              <a:t>23/09/2024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A36D84-35ED-4A8F-B0D2-02776BFC25A7}" type="slidenum">
              <a:rPr lang="en-GB" smtClean="0"/>
              <a:t>‹#›</a:t>
            </a:fld>
            <a:endParaRPr lang="en-GB"/>
          </a:p>
        </p:txBody>
      </p:sp>
    </p:spTree>
    <p:extLst>
      <p:ext uri="{BB962C8B-B14F-4D97-AF65-F5344CB8AC3E}">
        <p14:creationId xmlns:p14="http://schemas.microsoft.com/office/powerpoint/2010/main" val="136867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E7E9B3-5519-4071-998B-99BCF2C8ABA2}" type="datetimeFigureOut">
              <a:rPr lang="en-GB" smtClean="0"/>
              <a:t>23/09/2024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A36D84-35ED-4A8F-B0D2-02776BFC25A7}" type="slidenum">
              <a:rPr lang="en-GB" smtClean="0"/>
              <a:t>‹#›</a:t>
            </a:fld>
            <a:endParaRPr lang="en-GB"/>
          </a:p>
        </p:txBody>
      </p:sp>
    </p:spTree>
    <p:extLst>
      <p:ext uri="{BB962C8B-B14F-4D97-AF65-F5344CB8AC3E}">
        <p14:creationId xmlns:p14="http://schemas.microsoft.com/office/powerpoint/2010/main" val="746523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68DA-0AF3-4F36-B71A-4B7F168CBEFF}"/>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267F4D-48C0-419B-ACB6-6489FD3202E9}"/>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C90653-38B0-4477-A59D-B836DD35F739}"/>
              </a:ext>
            </a:extLst>
          </p:cNvPr>
          <p:cNvSpPr>
            <a:spLocks noGrp="1"/>
          </p:cNvSpPr>
          <p:nvPr>
            <p:ph type="dt" sz="half" idx="10"/>
          </p:nvPr>
        </p:nvSpPr>
        <p:spPr/>
        <p:txBody>
          <a:bodyPr/>
          <a:lstStyle/>
          <a:p>
            <a:fld id="{06E7E9B3-5519-4071-998B-99BCF2C8ABA2}" type="datetimeFigureOut">
              <a:rPr lang="en-GB" smtClean="0"/>
              <a:t>23/09/2024</a:t>
            </a:fld>
            <a:endParaRPr lang="en-GB"/>
          </a:p>
        </p:txBody>
      </p:sp>
      <p:sp>
        <p:nvSpPr>
          <p:cNvPr id="5" name="Footer Placeholder 4">
            <a:extLst>
              <a:ext uri="{FF2B5EF4-FFF2-40B4-BE49-F238E27FC236}">
                <a16:creationId xmlns:a16="http://schemas.microsoft.com/office/drawing/2014/main" id="{93D1989E-AC6F-4DC3-B619-BAF2C95A01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E72F59-FD14-4191-B77C-E387416F2957}"/>
              </a:ext>
            </a:extLst>
          </p:cNvPr>
          <p:cNvSpPr>
            <a:spLocks noGrp="1"/>
          </p:cNvSpPr>
          <p:nvPr>
            <p:ph type="sldNum" sz="quarter" idx="12"/>
          </p:nvPr>
        </p:nvSpPr>
        <p:spPr/>
        <p:txBody>
          <a:bodyPr/>
          <a:lstStyle/>
          <a:p>
            <a:fld id="{5DA36D84-35ED-4A8F-B0D2-02776BFC25A7}" type="slidenum">
              <a:rPr lang="en-GB" smtClean="0"/>
              <a:t>‹#›</a:t>
            </a:fld>
            <a:endParaRPr lang="en-GB"/>
          </a:p>
        </p:txBody>
      </p:sp>
    </p:spTree>
    <p:extLst>
      <p:ext uri="{BB962C8B-B14F-4D97-AF65-F5344CB8AC3E}">
        <p14:creationId xmlns:p14="http://schemas.microsoft.com/office/powerpoint/2010/main" val="2324739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E7E9B3-5519-4071-998B-99BCF2C8ABA2}" type="datetimeFigureOut">
              <a:rPr lang="en-GB" smtClean="0"/>
              <a:t>23/09/2024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A36D84-35ED-4A8F-B0D2-02776BFC25A7}" type="slidenum">
              <a:rPr lang="en-GB" smtClean="0"/>
              <a:t>‹#›</a:t>
            </a:fld>
            <a:endParaRPr lang="en-GB"/>
          </a:p>
        </p:txBody>
      </p:sp>
    </p:spTree>
    <p:extLst>
      <p:ext uri="{BB962C8B-B14F-4D97-AF65-F5344CB8AC3E}">
        <p14:creationId xmlns:p14="http://schemas.microsoft.com/office/powerpoint/2010/main" val="93361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p:spPr>
        <p:txBody>
          <a:bodyPr anchor="b">
            <a:normAutofit/>
          </a:bodyPr>
          <a:lstStyle>
            <a:lvl1pPr>
              <a:lnSpc>
                <a:spcPct val="80000"/>
              </a:lnSpc>
              <a:defRPr sz="66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204209"/>
            <a:ext cx="6919722" cy="164592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E7E9B3-5519-4071-998B-99BCF2C8ABA2}" type="datetimeFigureOut">
              <a:rPr lang="en-GB" smtClean="0"/>
              <a:t>23/09/2024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A36D84-35ED-4A8F-B0D2-02776BFC25A7}" type="slidenum">
              <a:rPr lang="en-GB" smtClean="0"/>
              <a:t>‹#›</a:t>
            </a:fld>
            <a:endParaRPr lang="en-GB"/>
          </a:p>
        </p:txBody>
      </p:sp>
    </p:spTree>
    <p:extLst>
      <p:ext uri="{BB962C8B-B14F-4D97-AF65-F5344CB8AC3E}">
        <p14:creationId xmlns:p14="http://schemas.microsoft.com/office/powerpoint/2010/main" val="314597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7492" y="1998134"/>
            <a:ext cx="3497580" cy="376732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08498" y="1998134"/>
            <a:ext cx="3497580" cy="376732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E7E9B3-5519-4071-998B-99BCF2C8ABA2}" type="datetimeFigureOut">
              <a:rPr lang="en-GB" smtClean="0"/>
              <a:t>23/09/2024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A36D84-35ED-4A8F-B0D2-02776BFC25A7}" type="slidenum">
              <a:rPr lang="en-GB" smtClean="0"/>
              <a:t>‹#›</a:t>
            </a:fld>
            <a:endParaRPr lang="en-GB"/>
          </a:p>
        </p:txBody>
      </p:sp>
    </p:spTree>
    <p:extLst>
      <p:ext uri="{BB962C8B-B14F-4D97-AF65-F5344CB8AC3E}">
        <p14:creationId xmlns:p14="http://schemas.microsoft.com/office/powerpoint/2010/main" val="3145502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07492" y="2040467"/>
            <a:ext cx="3497580" cy="723400"/>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7492" y="2753084"/>
            <a:ext cx="3497580" cy="32004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5706" y="2038435"/>
            <a:ext cx="3497580" cy="722376"/>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05706" y="2750990"/>
            <a:ext cx="3497580" cy="32004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E7E9B3-5519-4071-998B-99BCF2C8ABA2}" type="datetimeFigureOut">
              <a:rPr lang="en-GB" smtClean="0"/>
              <a:t>23/09/2024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DA36D84-35ED-4A8F-B0D2-02776BFC25A7}" type="slidenum">
              <a:rPr lang="en-GB" smtClean="0"/>
              <a:t>‹#›</a:t>
            </a:fld>
            <a:endParaRPr lang="en-GB"/>
          </a:p>
        </p:txBody>
      </p:sp>
    </p:spTree>
    <p:extLst>
      <p:ext uri="{BB962C8B-B14F-4D97-AF65-F5344CB8AC3E}">
        <p14:creationId xmlns:p14="http://schemas.microsoft.com/office/powerpoint/2010/main" val="360660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E7E9B3-5519-4071-998B-99BCF2C8ABA2}" type="datetimeFigureOut">
              <a:rPr lang="en-GB" smtClean="0"/>
              <a:t>23/09/2024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DA36D84-35ED-4A8F-B0D2-02776BFC25A7}" type="slidenum">
              <a:rPr lang="en-GB" smtClean="0"/>
              <a:t>‹#›</a:t>
            </a:fld>
            <a:endParaRPr lang="en-GB"/>
          </a:p>
        </p:txBody>
      </p:sp>
    </p:spTree>
    <p:extLst>
      <p:ext uri="{BB962C8B-B14F-4D97-AF65-F5344CB8AC3E}">
        <p14:creationId xmlns:p14="http://schemas.microsoft.com/office/powerpoint/2010/main" val="97941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E7E9B3-5519-4071-998B-99BCF2C8ABA2}" type="datetimeFigureOut">
              <a:rPr lang="en-GB" smtClean="0"/>
              <a:t>23/09/2024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DA36D84-35ED-4A8F-B0D2-02776BFC25A7}" type="slidenum">
              <a:rPr lang="en-GB" smtClean="0"/>
              <a:t>‹#›</a:t>
            </a:fld>
            <a:endParaRPr lang="en-GB"/>
          </a:p>
        </p:txBody>
      </p:sp>
    </p:spTree>
    <p:extLst>
      <p:ext uri="{BB962C8B-B14F-4D97-AF65-F5344CB8AC3E}">
        <p14:creationId xmlns:p14="http://schemas.microsoft.com/office/powerpoint/2010/main" val="3780826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685800" rtl="0" eaLnBrk="1" fontAlgn="auto" latinLnBrk="0" hangingPunct="1">
              <a:lnSpc>
                <a:spcPct val="100000"/>
              </a:lnSpc>
              <a:spcBef>
                <a:spcPts val="900"/>
              </a:spcBef>
              <a:spcAft>
                <a:spcPts val="0"/>
              </a:spcAft>
              <a:buClrTx/>
              <a:buSzTx/>
              <a:buFontTx/>
              <a:buNone/>
              <a:tabLst/>
              <a:defRPr sz="13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marR="0" lvl="0" indent="0" algn="l" defTabSz="685800" rtl="0" eaLnBrk="1" fontAlgn="auto" latinLnBrk="0" hangingPunct="1">
              <a:lnSpc>
                <a:spcPct val="100000"/>
              </a:lnSpc>
              <a:spcBef>
                <a:spcPts val="105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6E7E9B3-5519-4071-998B-99BCF2C8ABA2}" type="datetimeFigureOut">
              <a:rPr lang="en-GB" smtClean="0"/>
              <a:t>23/09/2024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A36D84-35ED-4A8F-B0D2-02776BFC25A7}" type="slidenum">
              <a:rPr lang="en-GB" smtClean="0"/>
              <a:t>‹#›</a:t>
            </a:fld>
            <a:endParaRPr lang="en-GB"/>
          </a:p>
        </p:txBody>
      </p:sp>
    </p:spTree>
    <p:extLst>
      <p:ext uri="{BB962C8B-B14F-4D97-AF65-F5344CB8AC3E}">
        <p14:creationId xmlns:p14="http://schemas.microsoft.com/office/powerpoint/2010/main" val="3144555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defRPr sz="2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600"/>
              </a:spcBef>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07492" y="5909735"/>
            <a:ext cx="6922008" cy="533400"/>
          </a:xfrm>
        </p:spPr>
        <p:txBody>
          <a:bodyPr>
            <a:normAutofit/>
          </a:bodyPr>
          <a:lstStyle>
            <a:lvl1pPr marL="0" indent="0">
              <a:lnSpc>
                <a:spcPct val="90000"/>
              </a:lnSpc>
              <a:buNone/>
              <a:defRPr sz="10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6E7E9B3-5519-4071-998B-99BCF2C8ABA2}" type="datetimeFigureOut">
              <a:rPr lang="en-GB" smtClean="0"/>
              <a:t>23/09/2024</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A36D84-35ED-4A8F-B0D2-02776BFC25A7}" type="slidenum">
              <a:rPr lang="en-GB" smtClean="0"/>
              <a:t>‹#›</a:t>
            </a:fld>
            <a:endParaRPr lang="en-GB"/>
          </a:p>
        </p:txBody>
      </p:sp>
    </p:spTree>
    <p:extLst>
      <p:ext uri="{BB962C8B-B14F-4D97-AF65-F5344CB8AC3E}">
        <p14:creationId xmlns:p14="http://schemas.microsoft.com/office/powerpoint/2010/main" val="309183227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499533"/>
            <a:ext cx="8079581"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7492" y="2011680"/>
            <a:ext cx="8065294"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4350" y="6412447"/>
            <a:ext cx="3086100" cy="228600"/>
          </a:xfrm>
          <a:prstGeom prst="rect">
            <a:avLst/>
          </a:prstGeom>
        </p:spPr>
        <p:txBody>
          <a:bodyPr vert="horz" lIns="91440" tIns="45720" rIns="91440" bIns="45720" rtlCol="0" anchor="ctr"/>
          <a:lstStyle>
            <a:lvl1pPr algn="l">
              <a:defRPr sz="713">
                <a:solidFill>
                  <a:schemeClr val="tx1">
                    <a:alpha val="80000"/>
                  </a:schemeClr>
                </a:solidFill>
              </a:defRPr>
            </a:lvl1pPr>
          </a:lstStyle>
          <a:p>
            <a:fld id="{06E7E9B3-5519-4071-998B-99BCF2C8ABA2}" type="datetimeFigureOut">
              <a:rPr lang="en-GB" smtClean="0"/>
              <a:t>23/09/2024</a:t>
            </a:fld>
            <a:endParaRPr lang="en-GB"/>
          </a:p>
        </p:txBody>
      </p:sp>
      <p:sp>
        <p:nvSpPr>
          <p:cNvPr id="5" name="Footer Placeholder 4"/>
          <p:cNvSpPr>
            <a:spLocks noGrp="1"/>
          </p:cNvSpPr>
          <p:nvPr>
            <p:ph type="ftr" sz="quarter" idx="3"/>
          </p:nvPr>
        </p:nvSpPr>
        <p:spPr>
          <a:xfrm>
            <a:off x="514350" y="6554697"/>
            <a:ext cx="3771900" cy="228600"/>
          </a:xfrm>
          <a:prstGeom prst="rect">
            <a:avLst/>
          </a:prstGeom>
        </p:spPr>
        <p:txBody>
          <a:bodyPr vert="horz" lIns="91440" tIns="45720" rIns="91440" bIns="45720" rtlCol="0" anchor="ctr"/>
          <a:lstStyle>
            <a:lvl1pPr algn="l">
              <a:defRPr sz="713"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6572945" y="5876413"/>
            <a:ext cx="2194560" cy="139703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fld id="{5DA36D84-35ED-4A8F-B0D2-02776BFC25A7}" type="slidenum">
              <a:rPr lang="en-GB" smtClean="0"/>
              <a:t>‹#›</a:t>
            </a:fld>
            <a:endParaRPr lang="en-GB"/>
          </a:p>
        </p:txBody>
      </p:sp>
    </p:spTree>
    <p:extLst>
      <p:ext uri="{BB962C8B-B14F-4D97-AF65-F5344CB8AC3E}">
        <p14:creationId xmlns:p14="http://schemas.microsoft.com/office/powerpoint/2010/main" val="31296671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685800" rtl="0" eaLnBrk="1" latinLnBrk="0" hangingPunct="1">
        <a:lnSpc>
          <a:spcPct val="85000"/>
        </a:lnSpc>
        <a:spcBef>
          <a:spcPct val="0"/>
        </a:spcBef>
        <a:buNone/>
        <a:defRPr sz="405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Font typeface="Arial" pitchFamily="34" charset="0"/>
        <a:buChar char=" "/>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ucl.ac.uk/english-usage/apps/" TargetMode="External"/><Relationship Id="rId2" Type="http://schemas.openxmlformats.org/officeDocument/2006/relationships/hyperlink" Target="https://www.ucl.ac.uk/languages-international-education/ucl-academic-communication-centre"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ucl.ac.uk/writing-la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ucl.ac.uk/ioe-writing-centre" TargetMode="External"/><Relationship Id="rId2" Type="http://schemas.openxmlformats.org/officeDocument/2006/relationships/hyperlink" Target="https://www.ucl.ac.uk/writing-lab/online-resources/help-at-ucl" TargetMode="External"/><Relationship Id="rId1" Type="http://schemas.openxmlformats.org/officeDocument/2006/relationships/slideLayout" Target="../slideLayouts/slideLayout2.xml"/><Relationship Id="rId4" Type="http://schemas.openxmlformats.org/officeDocument/2006/relationships/hyperlink" Target="https://www.edx.org/course/how-write-essay-uc-berkeleyx-colwri2-1x?utm_source=Course+Announcements+Mailing+List&amp;utm_medium=email&amp;utm_content=title&amp;utm_campaign=Student_Newsletter_September_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ucl.ac.uk/ich/services/library/resources/harvar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ucl.ac.uk/library/docs/guides/mendele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readinglists.ucl.ac.uk/"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ucl.ac.uk/library/"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youtube.com/watch?v=6wjmH5qL3M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 Id="rId9"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cholar.google.com/"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webofscience.com/wos/woscc/basic-search"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628" y="770467"/>
            <a:ext cx="8086725" cy="1771397"/>
          </a:xfrm>
        </p:spPr>
        <p:txBody>
          <a:bodyPr/>
          <a:lstStyle/>
          <a:p>
            <a:r>
              <a:rPr lang="en-GB" dirty="0"/>
              <a:t>How to Succeed in Your Degree</a:t>
            </a:r>
          </a:p>
        </p:txBody>
      </p:sp>
      <p:sp>
        <p:nvSpPr>
          <p:cNvPr id="3" name="Subtitle 2"/>
          <p:cNvSpPr>
            <a:spLocks noGrp="1"/>
          </p:cNvSpPr>
          <p:nvPr>
            <p:ph type="subTitle" idx="1"/>
          </p:nvPr>
        </p:nvSpPr>
        <p:spPr>
          <a:xfrm>
            <a:off x="452628" y="2855890"/>
            <a:ext cx="7167372" cy="1873127"/>
          </a:xfrm>
        </p:spPr>
        <p:txBody>
          <a:bodyPr>
            <a:normAutofit/>
          </a:bodyPr>
          <a:lstStyle/>
          <a:p>
            <a:r>
              <a:rPr lang="en-GB" dirty="0"/>
              <a:t>Dr Andy MacLachlan</a:t>
            </a:r>
          </a:p>
          <a:p>
            <a:r>
              <a:rPr lang="en-GB" dirty="0"/>
              <a:t>Associate Professor in Spatial Data Science and Visualisation</a:t>
            </a:r>
          </a:p>
        </p:txBody>
      </p:sp>
      <p:sp>
        <p:nvSpPr>
          <p:cNvPr id="4" name="InstructionContentPara1">
            <a:extLst>
              <a:ext uri="{FF2B5EF4-FFF2-40B4-BE49-F238E27FC236}">
                <a16:creationId xmlns:a16="http://schemas.microsoft.com/office/drawing/2014/main" id="{D32A667F-7ED7-4754-8408-5A09CC57E3F5}"/>
              </a:ext>
            </a:extLst>
          </p:cNvPr>
          <p:cNvSpPr txBox="1"/>
          <p:nvPr>
            <p:custDataLst>
              <p:tags r:id="rId1"/>
            </p:custDataLst>
          </p:nvPr>
        </p:nvSpPr>
        <p:spPr>
          <a:xfrm>
            <a:off x="500634" y="4815281"/>
            <a:ext cx="6441054" cy="1333849"/>
          </a:xfrm>
          <a:prstGeom prst="rect">
            <a:avLst/>
          </a:prstGeom>
          <a:noFill/>
        </p:spPr>
        <p:txBody>
          <a:bodyPr vert="horz" wrap="square" rtlCol="0">
            <a:normAutofit/>
          </a:bodyPr>
          <a:lstStyle/>
          <a:p>
            <a:pPr defTabSz="685800">
              <a:lnSpc>
                <a:spcPct val="80000"/>
              </a:lnSpc>
              <a:spcBef>
                <a:spcPct val="0"/>
              </a:spcBef>
            </a:pPr>
            <a:endParaRPr lang="en-GB" sz="6600" spc="-90" dirty="0">
              <a:solidFill>
                <a:srgbClr val="FFFFFF"/>
              </a:solidFill>
              <a:latin typeface="+mj-lt"/>
              <a:ea typeface="+mj-ea"/>
              <a:cs typeface="+mj-cs"/>
            </a:endParaRPr>
          </a:p>
          <a:p>
            <a:pPr defTabSz="685800">
              <a:lnSpc>
                <a:spcPct val="80000"/>
              </a:lnSpc>
              <a:spcBef>
                <a:spcPct val="0"/>
              </a:spcBef>
            </a:pPr>
            <a:endParaRPr lang="en-GB" sz="6600" spc="-90" dirty="0">
              <a:solidFill>
                <a:srgbClr val="FFFFFF"/>
              </a:solidFill>
              <a:latin typeface="+mj-lt"/>
              <a:ea typeface="+mj-ea"/>
              <a:cs typeface="+mj-cs"/>
            </a:endParaRPr>
          </a:p>
        </p:txBody>
      </p:sp>
      <p:sp>
        <p:nvSpPr>
          <p:cNvPr id="5" name="Lightning Bolt 4">
            <a:extLst>
              <a:ext uri="{FF2B5EF4-FFF2-40B4-BE49-F238E27FC236}">
                <a16:creationId xmlns:a16="http://schemas.microsoft.com/office/drawing/2014/main" id="{80301E54-819E-4B71-A430-9A8F8F4487D0}"/>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ightning Bolt 5">
            <a:extLst>
              <a:ext uri="{FF2B5EF4-FFF2-40B4-BE49-F238E27FC236}">
                <a16:creationId xmlns:a16="http://schemas.microsoft.com/office/drawing/2014/main" id="{16BEAA3F-BA89-4C5E-9F70-477705135FA0}"/>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826E8984-AAA5-48CF-BC25-30AA73DFFB4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descr="-">
            <a:extLst>
              <a:ext uri="{FF2B5EF4-FFF2-40B4-BE49-F238E27FC236}">
                <a16:creationId xmlns:a16="http://schemas.microsoft.com/office/drawing/2014/main" id="{652102E8-5E0D-5A5E-C9A7-08E9C3FECC6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descr="-">
            <a:extLst>
              <a:ext uri="{FF2B5EF4-FFF2-40B4-BE49-F238E27FC236}">
                <a16:creationId xmlns:a16="http://schemas.microsoft.com/office/drawing/2014/main" id="{3857D87C-CD8D-AD74-68DD-F587D9C3042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descr="-">
            <a:extLst>
              <a:ext uri="{FF2B5EF4-FFF2-40B4-BE49-F238E27FC236}">
                <a16:creationId xmlns:a16="http://schemas.microsoft.com/office/drawing/2014/main" id="{3D393E3A-2928-55D0-8063-9B590196300A}"/>
              </a:ext>
            </a:extLst>
          </p:cNvPr>
          <p:cNvSpPr/>
          <p:nvPr/>
        </p:nvSpPr>
        <p:spPr>
          <a:xfrm>
            <a:off x="0" y="0"/>
            <a:ext cx="0" cy="0"/>
          </a:xfrm>
          <a:prstGeom prst="lightningBol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descr="-">
            <a:extLst>
              <a:ext uri="{FF2B5EF4-FFF2-40B4-BE49-F238E27FC236}">
                <a16:creationId xmlns:a16="http://schemas.microsoft.com/office/drawing/2014/main" id="{8C99BCE2-65BF-D71B-1450-1322C8FDCB8A}"/>
              </a:ext>
            </a:extLst>
          </p:cNvPr>
          <p:cNvSpPr/>
          <p:nvPr/>
        </p:nvSpPr>
        <p:spPr>
          <a:xfrm>
            <a:off x="0" y="0"/>
            <a:ext cx="0" cy="0"/>
          </a:xfrm>
          <a:prstGeom prst="lightningBol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ightning Bolt 11" descr="-">
            <a:extLst>
              <a:ext uri="{FF2B5EF4-FFF2-40B4-BE49-F238E27FC236}">
                <a16:creationId xmlns:a16="http://schemas.microsoft.com/office/drawing/2014/main" id="{2F7FD5A5-BA62-EF6E-74AA-28802A42C5C6}"/>
              </a:ext>
            </a:extLst>
          </p:cNvPr>
          <p:cNvSpPr/>
          <p:nvPr/>
        </p:nvSpPr>
        <p:spPr>
          <a:xfrm>
            <a:off x="0" y="0"/>
            <a:ext cx="0" cy="0"/>
          </a:xfrm>
          <a:prstGeom prst="lightningBol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ghtning Bolt 12" descr="-">
            <a:extLst>
              <a:ext uri="{FF2B5EF4-FFF2-40B4-BE49-F238E27FC236}">
                <a16:creationId xmlns:a16="http://schemas.microsoft.com/office/drawing/2014/main" id="{46684900-DBAA-0698-0CFF-A53108ADF6C4}"/>
              </a:ext>
            </a:extLst>
          </p:cNvPr>
          <p:cNvSpPr/>
          <p:nvPr/>
        </p:nvSpPr>
        <p:spPr>
          <a:xfrm>
            <a:off x="0" y="0"/>
            <a:ext cx="0" cy="0"/>
          </a:xfrm>
          <a:prstGeom prst="lightningBol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4758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#2: Writing</a:t>
            </a:r>
          </a:p>
        </p:txBody>
      </p:sp>
      <p:sp>
        <p:nvSpPr>
          <p:cNvPr id="3" name="Content Placeholder 2"/>
          <p:cNvSpPr>
            <a:spLocks noGrp="1"/>
          </p:cNvSpPr>
          <p:nvPr>
            <p:ph idx="1"/>
          </p:nvPr>
        </p:nvSpPr>
        <p:spPr/>
        <p:txBody>
          <a:bodyPr>
            <a:normAutofit lnSpcReduction="10000"/>
          </a:bodyPr>
          <a:lstStyle/>
          <a:p>
            <a:r>
              <a:rPr lang="en-GB" sz="2400" dirty="0"/>
              <a:t>Being able to write well is absolutely key to success</a:t>
            </a:r>
          </a:p>
          <a:p>
            <a:endParaRPr lang="en-GB" sz="2400" dirty="0"/>
          </a:p>
          <a:p>
            <a:r>
              <a:rPr lang="en-GB" sz="2400" dirty="0"/>
              <a:t>If you are unable to present your argument well in English, your grades will suffer accordingly</a:t>
            </a:r>
          </a:p>
          <a:p>
            <a:endParaRPr lang="en-GB" sz="2400" dirty="0"/>
          </a:p>
          <a:p>
            <a:r>
              <a:rPr lang="en-GB" sz="2400" dirty="0"/>
              <a:t>Poor quality of written English a contributing factor in failed CASA dissertations in the past</a:t>
            </a:r>
          </a:p>
          <a:p>
            <a:pPr marL="0" indent="0">
              <a:buNone/>
            </a:pPr>
            <a:endParaRPr lang="en-GB" sz="2400" dirty="0"/>
          </a:p>
          <a:p>
            <a:r>
              <a:rPr lang="en-GB" sz="2400" dirty="0"/>
              <a:t>There are a number of factors which could lead to poor written work, but fortunately </a:t>
            </a:r>
            <a:r>
              <a:rPr lang="en-GB" sz="2400" b="1" dirty="0"/>
              <a:t>there are solutions to all of them…</a:t>
            </a:r>
          </a:p>
          <a:p>
            <a:endParaRPr lang="en-GB" dirty="0"/>
          </a:p>
        </p:txBody>
      </p:sp>
    </p:spTree>
    <p:extLst>
      <p:ext uri="{BB962C8B-B14F-4D97-AF65-F5344CB8AC3E}">
        <p14:creationId xmlns:p14="http://schemas.microsoft.com/office/powerpoint/2010/main" val="213376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1 – Non-native English Speaker</a:t>
            </a:r>
          </a:p>
        </p:txBody>
      </p:sp>
      <p:sp>
        <p:nvSpPr>
          <p:cNvPr id="3" name="Content Placeholder 2"/>
          <p:cNvSpPr>
            <a:spLocks noGrp="1"/>
          </p:cNvSpPr>
          <p:nvPr>
            <p:ph idx="1"/>
          </p:nvPr>
        </p:nvSpPr>
        <p:spPr>
          <a:xfrm>
            <a:off x="150020" y="2299855"/>
            <a:ext cx="3281290" cy="4058611"/>
          </a:xfrm>
        </p:spPr>
        <p:txBody>
          <a:bodyPr>
            <a:normAutofit/>
          </a:bodyPr>
          <a:lstStyle/>
          <a:p>
            <a:r>
              <a:rPr lang="en-GB" dirty="0"/>
              <a:t>If English isn’t your first language the UCL Centre For Languages &amp; International Education has taught courses which run during the term:</a:t>
            </a:r>
          </a:p>
          <a:p>
            <a:pPr lvl="1"/>
            <a:r>
              <a:rPr lang="en-GB" dirty="0">
                <a:hlinkClick r:id="rId2"/>
              </a:rPr>
              <a:t>https://www.ucl.ac.uk/languages-international-education/ucl-academic-communication-centre</a:t>
            </a:r>
            <a:r>
              <a:rPr lang="en-GB" dirty="0"/>
              <a:t> </a:t>
            </a:r>
          </a:p>
          <a:p>
            <a:pPr lvl="1"/>
            <a:r>
              <a:rPr lang="en-GB" dirty="0"/>
              <a:t>UCL Mobile Apps:</a:t>
            </a:r>
          </a:p>
          <a:p>
            <a:pPr lvl="1"/>
            <a:r>
              <a:rPr lang="en-GB" dirty="0">
                <a:hlinkClick r:id="rId3"/>
              </a:rPr>
              <a:t>http://www.ucl.ac.uk/english-usage/apps/</a:t>
            </a:r>
            <a:r>
              <a:rPr lang="en-GB" dirty="0"/>
              <a:t> </a:t>
            </a:r>
          </a:p>
          <a:p>
            <a:pPr lvl="1"/>
            <a:r>
              <a:rPr lang="en-US" dirty="0"/>
              <a:t>T</a:t>
            </a:r>
            <a:r>
              <a:rPr lang="en-GB" dirty="0"/>
              <a:t>he Writing Lab*: </a:t>
            </a:r>
            <a:r>
              <a:rPr lang="en-GB" dirty="0">
                <a:hlinkClick r:id="rId4"/>
              </a:rPr>
              <a:t>https://www.ucl.ac.uk/writing-lab/</a:t>
            </a:r>
            <a:endParaRPr lang="en-GB" dirty="0"/>
          </a:p>
          <a:p>
            <a:pPr lvl="1"/>
            <a:endParaRPr lang="en-GB" dirty="0"/>
          </a:p>
          <a:p>
            <a:pPr lvl="1"/>
            <a:endParaRPr lang="en-GB" dirty="0"/>
          </a:p>
          <a:p>
            <a:endParaRPr lang="en-GB" dirty="0"/>
          </a:p>
        </p:txBody>
      </p:sp>
      <p:pic>
        <p:nvPicPr>
          <p:cNvPr id="5" name="Picture 4">
            <a:extLst>
              <a:ext uri="{FF2B5EF4-FFF2-40B4-BE49-F238E27FC236}">
                <a16:creationId xmlns:a16="http://schemas.microsoft.com/office/drawing/2014/main" id="{1EC36E9F-E75B-4CAE-A695-42C8E6761675}"/>
              </a:ext>
            </a:extLst>
          </p:cNvPr>
          <p:cNvPicPr>
            <a:picLocks noChangeAspect="1"/>
          </p:cNvPicPr>
          <p:nvPr/>
        </p:nvPicPr>
        <p:blipFill rotWithShape="1">
          <a:blip r:embed="rId5"/>
          <a:srcRect l="24343" t="17093" r="4191" b="5780"/>
          <a:stretch/>
        </p:blipFill>
        <p:spPr>
          <a:xfrm>
            <a:off x="3431310" y="1328632"/>
            <a:ext cx="5667489" cy="3440547"/>
          </a:xfrm>
          <a:prstGeom prst="rect">
            <a:avLst/>
          </a:prstGeom>
        </p:spPr>
      </p:pic>
      <p:pic>
        <p:nvPicPr>
          <p:cNvPr id="6" name="Picture 5">
            <a:extLst>
              <a:ext uri="{FF2B5EF4-FFF2-40B4-BE49-F238E27FC236}">
                <a16:creationId xmlns:a16="http://schemas.microsoft.com/office/drawing/2014/main" id="{C9E07395-12B4-433D-94A7-E03D459C99A5}"/>
              </a:ext>
            </a:extLst>
          </p:cNvPr>
          <p:cNvPicPr>
            <a:picLocks noChangeAspect="1"/>
          </p:cNvPicPr>
          <p:nvPr/>
        </p:nvPicPr>
        <p:blipFill rotWithShape="1">
          <a:blip r:embed="rId6"/>
          <a:srcRect l="24293" t="12784" r="32323" b="7825"/>
          <a:stretch/>
        </p:blipFill>
        <p:spPr>
          <a:xfrm>
            <a:off x="5495029" y="4897500"/>
            <a:ext cx="1796898" cy="1849664"/>
          </a:xfrm>
          <a:prstGeom prst="rect">
            <a:avLst/>
          </a:prstGeom>
        </p:spPr>
      </p:pic>
    </p:spTree>
    <p:extLst>
      <p:ext uri="{BB962C8B-B14F-4D97-AF65-F5344CB8AC3E}">
        <p14:creationId xmlns:p14="http://schemas.microsoft.com/office/powerpoint/2010/main" val="4267782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1 – The Writing Lab</a:t>
            </a:r>
          </a:p>
        </p:txBody>
      </p:sp>
      <p:pic>
        <p:nvPicPr>
          <p:cNvPr id="9" name="Picture 8">
            <a:extLst>
              <a:ext uri="{FF2B5EF4-FFF2-40B4-BE49-F238E27FC236}">
                <a16:creationId xmlns:a16="http://schemas.microsoft.com/office/drawing/2014/main" id="{020325CF-ECEC-00B2-BE4A-03C583A17951}"/>
              </a:ext>
            </a:extLst>
          </p:cNvPr>
          <p:cNvPicPr>
            <a:picLocks noChangeAspect="1"/>
          </p:cNvPicPr>
          <p:nvPr/>
        </p:nvPicPr>
        <p:blipFill>
          <a:blip r:embed="rId2"/>
          <a:stretch>
            <a:fillRect/>
          </a:stretch>
        </p:blipFill>
        <p:spPr>
          <a:xfrm>
            <a:off x="186280" y="1842246"/>
            <a:ext cx="8771440" cy="4243566"/>
          </a:xfrm>
          <a:prstGeom prst="rect">
            <a:avLst/>
          </a:prstGeom>
        </p:spPr>
      </p:pic>
    </p:spTree>
    <p:extLst>
      <p:ext uri="{BB962C8B-B14F-4D97-AF65-F5344CB8AC3E}">
        <p14:creationId xmlns:p14="http://schemas.microsoft.com/office/powerpoint/2010/main" val="295885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2 – Unfamiliar with writing in an academic style </a:t>
            </a:r>
          </a:p>
        </p:txBody>
      </p:sp>
      <p:sp>
        <p:nvSpPr>
          <p:cNvPr id="3" name="Content Placeholder 2"/>
          <p:cNvSpPr>
            <a:spLocks noGrp="1"/>
          </p:cNvSpPr>
          <p:nvPr>
            <p:ph idx="1"/>
          </p:nvPr>
        </p:nvSpPr>
        <p:spPr/>
        <p:txBody>
          <a:bodyPr/>
          <a:lstStyle/>
          <a:p>
            <a:r>
              <a:rPr lang="en-GB" dirty="0"/>
              <a:t>Develop through the programme and modules.</a:t>
            </a:r>
          </a:p>
          <a:p>
            <a:endParaRPr lang="en-GB" dirty="0"/>
          </a:p>
          <a:p>
            <a:r>
              <a:rPr lang="en-GB" b="1" dirty="0"/>
              <a:t>Other resources:</a:t>
            </a:r>
          </a:p>
          <a:p>
            <a:r>
              <a:rPr lang="en-GB" dirty="0"/>
              <a:t>UCL Transition Study Skills:</a:t>
            </a:r>
          </a:p>
          <a:p>
            <a:pPr lvl="1"/>
            <a:r>
              <a:rPr lang="en-GB" dirty="0">
                <a:hlinkClick r:id="rId2"/>
              </a:rPr>
              <a:t>https://www.ucl.ac.uk/writing-lab/online-resources/help-at-ucl</a:t>
            </a:r>
            <a:endParaRPr lang="en-GB" dirty="0"/>
          </a:p>
          <a:p>
            <a:pPr marL="3429" lvl="1" indent="0">
              <a:buNone/>
            </a:pPr>
            <a:r>
              <a:rPr lang="en-GB" dirty="0"/>
              <a:t>The UCL Institute of Education has excellent online guides:</a:t>
            </a:r>
          </a:p>
          <a:p>
            <a:pPr lvl="1"/>
            <a:r>
              <a:rPr lang="en-GB" dirty="0">
                <a:hlinkClick r:id="rId3"/>
              </a:rPr>
              <a:t>http://www.ucl.ac.uk/ioe-writing-centre</a:t>
            </a:r>
            <a:r>
              <a:rPr lang="en-GB" dirty="0"/>
              <a:t> </a:t>
            </a:r>
          </a:p>
          <a:p>
            <a:pPr marL="3429" lvl="1" indent="0">
              <a:buNone/>
            </a:pPr>
            <a:r>
              <a:rPr lang="en-GB" dirty="0" err="1"/>
              <a:t>Moocs</a:t>
            </a:r>
            <a:r>
              <a:rPr lang="en-GB" dirty="0"/>
              <a:t> are available elsewhere: </a:t>
            </a:r>
          </a:p>
          <a:p>
            <a:pPr lvl="1"/>
            <a:r>
              <a:rPr lang="en-GB" dirty="0">
                <a:hlinkClick r:id="rId4"/>
              </a:rPr>
              <a:t>https://www.edx.org/course/how-write-essay-uc-berkeleyx-colwri2-1x?utm_source=Course+Announcements+Mailing+List&amp;utm_medium=email&amp;utm_content=title&amp;utm_campaign=Student_Newsletter_September_1#</a:t>
            </a:r>
            <a:r>
              <a:rPr lang="en-GB" dirty="0"/>
              <a:t>! </a:t>
            </a:r>
          </a:p>
          <a:p>
            <a:endParaRPr lang="en-GB" dirty="0"/>
          </a:p>
        </p:txBody>
      </p:sp>
    </p:spTree>
    <p:extLst>
      <p:ext uri="{BB962C8B-B14F-4D97-AF65-F5344CB8AC3E}">
        <p14:creationId xmlns:p14="http://schemas.microsoft.com/office/powerpoint/2010/main" val="3549792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Task 1 – (10 Minutes)</a:t>
            </a:r>
          </a:p>
        </p:txBody>
      </p:sp>
      <p:sp>
        <p:nvSpPr>
          <p:cNvPr id="3" name="Content Placeholder 2"/>
          <p:cNvSpPr>
            <a:spLocks noGrp="1"/>
          </p:cNvSpPr>
          <p:nvPr>
            <p:ph idx="1"/>
          </p:nvPr>
        </p:nvSpPr>
        <p:spPr/>
        <p:txBody>
          <a:bodyPr/>
          <a:lstStyle/>
          <a:p>
            <a:r>
              <a:rPr lang="en-GB" dirty="0"/>
              <a:t>Read through these two introductions (both submitted in previous years as part of the GIS Coursework Assessment)</a:t>
            </a:r>
          </a:p>
          <a:p>
            <a:endParaRPr lang="en-GB" dirty="0"/>
          </a:p>
          <a:p>
            <a:pPr marL="385763" indent="-385763">
              <a:buFont typeface="+mj-lt"/>
              <a:buAutoNum type="arabicPeriod"/>
            </a:pPr>
            <a:r>
              <a:rPr lang="en-GB" dirty="0"/>
              <a:t>Which is the better introduction?</a:t>
            </a:r>
          </a:p>
          <a:p>
            <a:pPr marL="385763" indent="-385763">
              <a:buFont typeface="+mj-lt"/>
              <a:buAutoNum type="arabicPeriod"/>
            </a:pPr>
            <a:endParaRPr lang="en-GB" dirty="0"/>
          </a:p>
          <a:p>
            <a:pPr marL="385763" indent="-385763">
              <a:buFont typeface="+mj-lt"/>
              <a:buAutoNum type="arabicPeriod"/>
            </a:pPr>
            <a:r>
              <a:rPr lang="en-GB" dirty="0"/>
              <a:t>Why? (List as many reasons as you can think of…)</a:t>
            </a:r>
          </a:p>
        </p:txBody>
      </p:sp>
      <p:sp>
        <p:nvSpPr>
          <p:cNvPr id="4" name="Lightning Bolt 3">
            <a:extLst>
              <a:ext uri="{FF2B5EF4-FFF2-40B4-BE49-F238E27FC236}">
                <a16:creationId xmlns:a16="http://schemas.microsoft.com/office/drawing/2014/main" id="{7F33CF80-7818-474E-8285-D207C49F3D72}"/>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1551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is better?</a:t>
            </a:r>
          </a:p>
        </p:txBody>
      </p:sp>
      <p:sp>
        <p:nvSpPr>
          <p:cNvPr id="4" name="Lightning Bolt 3">
            <a:extLst>
              <a:ext uri="{FF2B5EF4-FFF2-40B4-BE49-F238E27FC236}">
                <a16:creationId xmlns:a16="http://schemas.microsoft.com/office/drawing/2014/main" id="{7F33CF80-7818-474E-8285-D207C49F3D72}"/>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3">
            <a:extLst>
              <a:ext uri="{FF2B5EF4-FFF2-40B4-BE49-F238E27FC236}">
                <a16:creationId xmlns:a16="http://schemas.microsoft.com/office/drawing/2014/main" id="{23181861-4467-CB50-384F-A4F253E7630D}"/>
              </a:ext>
            </a:extLst>
          </p:cNvPr>
          <p:cNvSpPr txBox="1">
            <a:spLocks/>
          </p:cNvSpPr>
          <p:nvPr/>
        </p:nvSpPr>
        <p:spPr>
          <a:xfrm>
            <a:off x="492919" y="2483196"/>
            <a:ext cx="8079581" cy="1658198"/>
          </a:xfrm>
          <a:prstGeom prst="rect">
            <a:avLst/>
          </a:prstGeom>
        </p:spPr>
        <p:txBody>
          <a:bodyPr vert="horz" lIns="91440" tIns="45720" rIns="91440" bIns="45720" rtlCol="0" anchor="ctr">
            <a:normAutofit/>
          </a:bodyPr>
          <a:lstStyle>
            <a:lvl1pPr algn="l" defTabSz="685800" rtl="0" eaLnBrk="1" latinLnBrk="0" hangingPunct="1">
              <a:lnSpc>
                <a:spcPct val="85000"/>
              </a:lnSpc>
              <a:spcBef>
                <a:spcPct val="0"/>
              </a:spcBef>
              <a:buNone/>
              <a:defRPr sz="4050" kern="1200" spc="-90" baseline="0">
                <a:solidFill>
                  <a:schemeClr val="accent1"/>
                </a:solidFill>
                <a:latin typeface="+mj-lt"/>
                <a:ea typeface="+mj-ea"/>
                <a:cs typeface="+mj-cs"/>
              </a:defRPr>
            </a:lvl1pPr>
          </a:lstStyle>
          <a:p>
            <a:r>
              <a:rPr lang="en-GB" dirty="0"/>
              <a:t>Why?</a:t>
            </a:r>
          </a:p>
        </p:txBody>
      </p:sp>
    </p:spTree>
    <p:extLst>
      <p:ext uri="{BB962C8B-B14F-4D97-AF65-F5344CB8AC3E}">
        <p14:creationId xmlns:p14="http://schemas.microsoft.com/office/powerpoint/2010/main" val="697870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Marshalling your arguments</a:t>
            </a:r>
          </a:p>
        </p:txBody>
      </p:sp>
      <p:sp>
        <p:nvSpPr>
          <p:cNvPr id="4" name="Lightning Bolt 3">
            <a:extLst>
              <a:ext uri="{FF2B5EF4-FFF2-40B4-BE49-F238E27FC236}">
                <a16:creationId xmlns:a16="http://schemas.microsoft.com/office/drawing/2014/main" id="{7F33CF80-7818-474E-8285-D207C49F3D72}"/>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3">
            <a:extLst>
              <a:ext uri="{FF2B5EF4-FFF2-40B4-BE49-F238E27FC236}">
                <a16:creationId xmlns:a16="http://schemas.microsoft.com/office/drawing/2014/main" id="{23181861-4467-CB50-384F-A4F253E7630D}"/>
              </a:ext>
            </a:extLst>
          </p:cNvPr>
          <p:cNvSpPr txBox="1">
            <a:spLocks/>
          </p:cNvSpPr>
          <p:nvPr/>
        </p:nvSpPr>
        <p:spPr>
          <a:xfrm>
            <a:off x="492919" y="2483196"/>
            <a:ext cx="8079581" cy="1658198"/>
          </a:xfrm>
          <a:prstGeom prst="rect">
            <a:avLst/>
          </a:prstGeom>
        </p:spPr>
        <p:txBody>
          <a:bodyPr vert="horz" lIns="91440" tIns="45720" rIns="91440" bIns="45720" rtlCol="0" anchor="ctr">
            <a:normAutofit/>
          </a:bodyPr>
          <a:lstStyle>
            <a:lvl1pPr algn="l" defTabSz="685800" rtl="0" eaLnBrk="1" latinLnBrk="0" hangingPunct="1">
              <a:lnSpc>
                <a:spcPct val="85000"/>
              </a:lnSpc>
              <a:spcBef>
                <a:spcPct val="0"/>
              </a:spcBef>
              <a:buNone/>
              <a:defRPr sz="4050" kern="1200" spc="-90" baseline="0">
                <a:solidFill>
                  <a:schemeClr val="accent1"/>
                </a:solidFill>
                <a:latin typeface="+mj-lt"/>
                <a:ea typeface="+mj-ea"/>
                <a:cs typeface="+mj-cs"/>
              </a:defRPr>
            </a:lvl1pPr>
          </a:lstStyle>
          <a:p>
            <a:endParaRPr lang="en-GB" dirty="0"/>
          </a:p>
        </p:txBody>
      </p:sp>
      <p:sp>
        <p:nvSpPr>
          <p:cNvPr id="3" name="Content Placeholder 2">
            <a:extLst>
              <a:ext uri="{FF2B5EF4-FFF2-40B4-BE49-F238E27FC236}">
                <a16:creationId xmlns:a16="http://schemas.microsoft.com/office/drawing/2014/main" id="{EDC0D796-C05B-D0C7-9B85-17ABF598C7AF}"/>
              </a:ext>
            </a:extLst>
          </p:cNvPr>
          <p:cNvSpPr>
            <a:spLocks noGrp="1"/>
          </p:cNvSpPr>
          <p:nvPr>
            <p:ph idx="1"/>
          </p:nvPr>
        </p:nvSpPr>
        <p:spPr>
          <a:xfrm>
            <a:off x="507492" y="2011680"/>
            <a:ext cx="8065294" cy="3766185"/>
          </a:xfrm>
        </p:spPr>
        <p:txBody>
          <a:bodyPr/>
          <a:lstStyle/>
          <a:p>
            <a:r>
              <a:rPr lang="en-GB" dirty="0"/>
              <a:t>Read hand out</a:t>
            </a:r>
          </a:p>
        </p:txBody>
      </p:sp>
    </p:spTree>
    <p:extLst>
      <p:ext uri="{BB962C8B-B14F-4D97-AF65-F5344CB8AC3E}">
        <p14:creationId xmlns:p14="http://schemas.microsoft.com/office/powerpoint/2010/main" val="2776069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Writing Problem 3 – Unsure how to correctly reference you work and build a bibliography</a:t>
            </a:r>
          </a:p>
        </p:txBody>
      </p:sp>
      <p:sp>
        <p:nvSpPr>
          <p:cNvPr id="3" name="Content Placeholder 2"/>
          <p:cNvSpPr>
            <a:spLocks noGrp="1"/>
          </p:cNvSpPr>
          <p:nvPr>
            <p:ph idx="1"/>
          </p:nvPr>
        </p:nvSpPr>
        <p:spPr/>
        <p:txBody>
          <a:bodyPr>
            <a:normAutofit/>
          </a:bodyPr>
          <a:lstStyle/>
          <a:p>
            <a:r>
              <a:rPr lang="en-GB" dirty="0"/>
              <a:t>Variety of academic referencing styles – we prefer Harvard referencing: </a:t>
            </a:r>
            <a:r>
              <a:rPr lang="en-GB" dirty="0">
                <a:hlinkClick r:id="rId2"/>
              </a:rPr>
              <a:t>https://www.ucl.ac.uk/ich/services/library/resources/harvard</a:t>
            </a:r>
            <a:r>
              <a:rPr lang="en-GB" dirty="0"/>
              <a:t> </a:t>
            </a:r>
          </a:p>
          <a:p>
            <a:endParaRPr lang="en-GB" dirty="0"/>
          </a:p>
          <a:p>
            <a:r>
              <a:rPr lang="en-GB" dirty="0" err="1"/>
              <a:t>Bao</a:t>
            </a:r>
            <a:r>
              <a:rPr lang="en-GB" dirty="0"/>
              <a:t> (2003) compares this population group with…</a:t>
            </a:r>
          </a:p>
          <a:p>
            <a:r>
              <a:rPr lang="en-GB" dirty="0"/>
              <a:t>An earlier study (Bao, 2003) concluded that…</a:t>
            </a:r>
          </a:p>
          <a:p>
            <a:r>
              <a:rPr lang="en-GB" dirty="0"/>
              <a:t>Smith et al. (2006) conducted a situation analysis…</a:t>
            </a:r>
          </a:p>
          <a:p>
            <a:r>
              <a:rPr lang="en-GB" dirty="0"/>
              <a:t>Al-</a:t>
            </a:r>
            <a:r>
              <a:rPr lang="en-GB" dirty="0" err="1"/>
              <a:t>Hasani</a:t>
            </a:r>
            <a:r>
              <a:rPr lang="en-GB" dirty="0"/>
              <a:t> (2003, p27) stated that “this method is more suitable for analysis of complex emergency situations” </a:t>
            </a:r>
          </a:p>
          <a:p>
            <a:endParaRPr lang="en-GB" dirty="0"/>
          </a:p>
        </p:txBody>
      </p:sp>
    </p:spTree>
    <p:extLst>
      <p:ext uri="{BB962C8B-B14F-4D97-AF65-F5344CB8AC3E}">
        <p14:creationId xmlns:p14="http://schemas.microsoft.com/office/powerpoint/2010/main" val="3390690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Writing Problem 3 – Unsure how to correctly reference you work and build a bibliography</a:t>
            </a:r>
          </a:p>
        </p:txBody>
      </p:sp>
      <p:sp>
        <p:nvSpPr>
          <p:cNvPr id="3" name="Content Placeholder 2"/>
          <p:cNvSpPr>
            <a:spLocks noGrp="1"/>
          </p:cNvSpPr>
          <p:nvPr>
            <p:ph idx="1"/>
          </p:nvPr>
        </p:nvSpPr>
        <p:spPr>
          <a:xfrm>
            <a:off x="628650" y="2475548"/>
            <a:ext cx="3121819" cy="3014424"/>
          </a:xfrm>
        </p:spPr>
        <p:txBody>
          <a:bodyPr/>
          <a:lstStyle/>
          <a:p>
            <a:r>
              <a:rPr lang="en-GB" dirty="0"/>
              <a:t>Reference management software is BRILLIANT so use it!!</a:t>
            </a:r>
          </a:p>
          <a:p>
            <a:r>
              <a:rPr lang="en-GB" dirty="0" err="1"/>
              <a:t>Zotero</a:t>
            </a:r>
            <a:r>
              <a:rPr lang="en-GB" dirty="0"/>
              <a:t> is FREE and works across multiple platforms</a:t>
            </a:r>
          </a:p>
          <a:p>
            <a:endParaRPr lang="en-GB" dirty="0"/>
          </a:p>
        </p:txBody>
      </p:sp>
      <p:pic>
        <p:nvPicPr>
          <p:cNvPr id="4" name="Picture 3"/>
          <p:cNvPicPr>
            <a:picLocks noChangeAspect="1"/>
          </p:cNvPicPr>
          <p:nvPr/>
        </p:nvPicPr>
        <p:blipFill>
          <a:blip r:embed="rId2"/>
          <a:stretch>
            <a:fillRect/>
          </a:stretch>
        </p:blipFill>
        <p:spPr>
          <a:xfrm>
            <a:off x="4326591" y="2354658"/>
            <a:ext cx="4595953" cy="3279547"/>
          </a:xfrm>
          <a:prstGeom prst="rect">
            <a:avLst/>
          </a:prstGeom>
        </p:spPr>
      </p:pic>
      <p:sp>
        <p:nvSpPr>
          <p:cNvPr id="5" name="Rectangle 4"/>
          <p:cNvSpPr/>
          <p:nvPr/>
        </p:nvSpPr>
        <p:spPr>
          <a:xfrm>
            <a:off x="4146947" y="5634205"/>
            <a:ext cx="2832570" cy="415498"/>
          </a:xfrm>
          <a:prstGeom prst="rect">
            <a:avLst/>
          </a:prstGeom>
        </p:spPr>
        <p:txBody>
          <a:bodyPr wrap="none">
            <a:spAutoFit/>
          </a:bodyPr>
          <a:lstStyle/>
          <a:p>
            <a:r>
              <a:rPr lang="en-GB" sz="2100" dirty="0"/>
              <a:t>https://www.zotero.org/</a:t>
            </a:r>
          </a:p>
        </p:txBody>
      </p:sp>
    </p:spTree>
    <p:extLst>
      <p:ext uri="{BB962C8B-B14F-4D97-AF65-F5344CB8AC3E}">
        <p14:creationId xmlns:p14="http://schemas.microsoft.com/office/powerpoint/2010/main" val="2400872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Zotero</a:t>
            </a:r>
            <a:endParaRPr lang="en-GB" dirty="0"/>
          </a:p>
        </p:txBody>
      </p:sp>
      <p:sp>
        <p:nvSpPr>
          <p:cNvPr id="5" name="Content Placeholder 4"/>
          <p:cNvSpPr>
            <a:spLocks noGrp="1"/>
          </p:cNvSpPr>
          <p:nvPr>
            <p:ph sz="half" idx="1"/>
          </p:nvPr>
        </p:nvSpPr>
        <p:spPr>
          <a:xfrm>
            <a:off x="628650" y="2226469"/>
            <a:ext cx="2293617" cy="3263504"/>
          </a:xfrm>
        </p:spPr>
        <p:txBody>
          <a:bodyPr/>
          <a:lstStyle/>
          <a:p>
            <a:r>
              <a:rPr lang="en-GB" dirty="0"/>
              <a:t>Add citations to your library with ONE CLICK!! In your Firefox or Chrome browser</a:t>
            </a:r>
          </a:p>
          <a:p>
            <a:r>
              <a:rPr lang="en-GB" dirty="0"/>
              <a:t>Will automatically detect whether a journal article, book, webpage etc.  </a:t>
            </a:r>
          </a:p>
        </p:txBody>
      </p:sp>
      <p:pic>
        <p:nvPicPr>
          <p:cNvPr id="7" name="Content Placeholder 6"/>
          <p:cNvPicPr>
            <a:picLocks noGrp="1" noChangeAspect="1"/>
          </p:cNvPicPr>
          <p:nvPr>
            <p:ph sz="half" idx="2"/>
          </p:nvPr>
        </p:nvPicPr>
        <p:blipFill>
          <a:blip r:embed="rId2"/>
          <a:stretch>
            <a:fillRect/>
          </a:stretch>
        </p:blipFill>
        <p:spPr>
          <a:xfrm>
            <a:off x="2922267" y="925116"/>
            <a:ext cx="6221733" cy="5261372"/>
          </a:xfrm>
          <a:prstGeom prst="rect">
            <a:avLst/>
          </a:prstGeom>
        </p:spPr>
      </p:pic>
      <p:sp>
        <p:nvSpPr>
          <p:cNvPr id="8" name="Oval 7"/>
          <p:cNvSpPr/>
          <p:nvPr/>
        </p:nvSpPr>
        <p:spPr>
          <a:xfrm>
            <a:off x="7500938" y="1050132"/>
            <a:ext cx="525066" cy="503635"/>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sz="1350"/>
          </a:p>
        </p:txBody>
      </p:sp>
    </p:spTree>
    <p:extLst>
      <p:ext uri="{BB962C8B-B14F-4D97-AF65-F5344CB8AC3E}">
        <p14:creationId xmlns:p14="http://schemas.microsoft.com/office/powerpoint/2010/main" val="4274183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Aims of this session</a:t>
            </a:r>
          </a:p>
        </p:txBody>
      </p:sp>
      <p:sp>
        <p:nvSpPr>
          <p:cNvPr id="3" name="Content Placeholder 2"/>
          <p:cNvSpPr>
            <a:spLocks noGrp="1"/>
          </p:cNvSpPr>
          <p:nvPr>
            <p:ph idx="1"/>
          </p:nvPr>
        </p:nvSpPr>
        <p:spPr/>
        <p:txBody>
          <a:bodyPr>
            <a:normAutofit lnSpcReduction="10000"/>
          </a:bodyPr>
          <a:lstStyle/>
          <a:p>
            <a:r>
              <a:rPr lang="en-GB" dirty="0"/>
              <a:t>This session was inspired by the difficulties encountered by some of our students in the last couple of years. By giving you this information now, hopefully you will be able to avoid some of the pitfalls they encountered!</a:t>
            </a:r>
          </a:p>
          <a:p>
            <a:endParaRPr lang="en-GB" dirty="0"/>
          </a:p>
          <a:p>
            <a:r>
              <a:rPr lang="en-GB" dirty="0"/>
              <a:t>I hope to arm you with a range of</a:t>
            </a:r>
          </a:p>
          <a:p>
            <a:pPr lvl="1"/>
            <a:r>
              <a:rPr lang="en-GB" b="1" dirty="0"/>
              <a:t>Strategies</a:t>
            </a:r>
          </a:p>
          <a:p>
            <a:pPr lvl="1"/>
            <a:r>
              <a:rPr lang="en-GB" b="1" dirty="0"/>
              <a:t>Hints</a:t>
            </a:r>
          </a:p>
          <a:p>
            <a:pPr lvl="1"/>
            <a:r>
              <a:rPr lang="en-GB" b="1" dirty="0"/>
              <a:t>Tips</a:t>
            </a:r>
          </a:p>
          <a:p>
            <a:pPr lvl="1"/>
            <a:r>
              <a:rPr lang="en-GB" dirty="0"/>
              <a:t>titbits of advice </a:t>
            </a:r>
          </a:p>
          <a:p>
            <a:r>
              <a:rPr lang="en-GB" dirty="0"/>
              <a:t>… which will allow to you embark upon your degree knowing what you can do to achieve the best result you can</a:t>
            </a:r>
          </a:p>
          <a:p>
            <a:endParaRPr lang="en-GB" dirty="0"/>
          </a:p>
          <a:p>
            <a:r>
              <a:rPr lang="en-GB" b="1" dirty="0"/>
              <a:t>PROBLEMS AND KEYS</a:t>
            </a:r>
          </a:p>
        </p:txBody>
      </p:sp>
      <p:sp>
        <p:nvSpPr>
          <p:cNvPr id="4" name="Lightning Bolt 3" descr="-">
            <a:extLst>
              <a:ext uri="{FF2B5EF4-FFF2-40B4-BE49-F238E27FC236}">
                <a16:creationId xmlns:a16="http://schemas.microsoft.com/office/drawing/2014/main" id="{10B38CAD-416C-45A5-922E-3BB5F1CC58A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4656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stretch>
            <a:fillRect/>
          </a:stretch>
        </p:blipFill>
        <p:spPr>
          <a:xfrm>
            <a:off x="494043" y="941042"/>
            <a:ext cx="7778421" cy="4866827"/>
          </a:xfrm>
          <a:prstGeom prst="rect">
            <a:avLst/>
          </a:prstGeom>
        </p:spPr>
      </p:pic>
    </p:spTree>
    <p:custDataLst>
      <p:tags r:id="rId1"/>
    </p:custDataLst>
    <p:extLst>
      <p:ext uri="{BB962C8B-B14F-4D97-AF65-F5344CB8AC3E}">
        <p14:creationId xmlns:p14="http://schemas.microsoft.com/office/powerpoint/2010/main" val="304896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Zotero</a:t>
            </a:r>
            <a:endParaRPr lang="en-GB" dirty="0"/>
          </a:p>
        </p:txBody>
      </p:sp>
      <p:sp>
        <p:nvSpPr>
          <p:cNvPr id="3" name="Content Placeholder 2"/>
          <p:cNvSpPr>
            <a:spLocks noGrp="1"/>
          </p:cNvSpPr>
          <p:nvPr>
            <p:ph idx="1"/>
          </p:nvPr>
        </p:nvSpPr>
        <p:spPr>
          <a:xfrm>
            <a:off x="628650" y="2226469"/>
            <a:ext cx="3550444" cy="3263504"/>
          </a:xfrm>
        </p:spPr>
        <p:txBody>
          <a:bodyPr/>
          <a:lstStyle/>
          <a:p>
            <a:r>
              <a:rPr lang="en-GB" dirty="0"/>
              <a:t>Citations can be imported straight into word / Google docs / markdown using a plugin which is installed</a:t>
            </a:r>
          </a:p>
          <a:p>
            <a:r>
              <a:rPr lang="en-GB" dirty="0" err="1"/>
              <a:t>Zotero</a:t>
            </a:r>
            <a:r>
              <a:rPr lang="en-GB" dirty="0"/>
              <a:t> will then build your alphabetical reference list at the end (according to the style you choose!)</a:t>
            </a:r>
          </a:p>
        </p:txBody>
      </p:sp>
      <p:pic>
        <p:nvPicPr>
          <p:cNvPr id="4" name="Picture 3"/>
          <p:cNvPicPr>
            <a:picLocks noChangeAspect="1"/>
          </p:cNvPicPr>
          <p:nvPr/>
        </p:nvPicPr>
        <p:blipFill>
          <a:blip r:embed="rId2"/>
          <a:stretch>
            <a:fillRect/>
          </a:stretch>
        </p:blipFill>
        <p:spPr>
          <a:xfrm>
            <a:off x="3947679" y="690880"/>
            <a:ext cx="5064161" cy="5174138"/>
          </a:xfrm>
          <a:prstGeom prst="rect">
            <a:avLst/>
          </a:prstGeom>
        </p:spPr>
      </p:pic>
    </p:spTree>
    <p:extLst>
      <p:ext uri="{BB962C8B-B14F-4D97-AF65-F5344CB8AC3E}">
        <p14:creationId xmlns:p14="http://schemas.microsoft.com/office/powerpoint/2010/main" val="3455569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Zotero</a:t>
            </a:r>
            <a:endParaRPr lang="en-GB" dirty="0"/>
          </a:p>
        </p:txBody>
      </p:sp>
      <p:sp>
        <p:nvSpPr>
          <p:cNvPr id="3" name="Content Placeholder 2"/>
          <p:cNvSpPr>
            <a:spLocks noGrp="1"/>
          </p:cNvSpPr>
          <p:nvPr>
            <p:ph idx="1"/>
          </p:nvPr>
        </p:nvSpPr>
        <p:spPr/>
        <p:txBody>
          <a:bodyPr>
            <a:normAutofit/>
          </a:bodyPr>
          <a:lstStyle/>
          <a:p>
            <a:r>
              <a:rPr lang="en-GB" dirty="0"/>
              <a:t>Your library is stored online (and locally on your computer and synced) so you can access from anywhere</a:t>
            </a:r>
          </a:p>
          <a:p>
            <a:endParaRPr lang="en-GB" dirty="0"/>
          </a:p>
          <a:p>
            <a:r>
              <a:rPr lang="en-GB" dirty="0"/>
              <a:t>Other reference management software such as EndNote is available (EndNote is good, but quite pricey…)</a:t>
            </a:r>
          </a:p>
          <a:p>
            <a:endParaRPr lang="en-GB" dirty="0"/>
          </a:p>
          <a:p>
            <a:r>
              <a:rPr lang="en-GB" dirty="0"/>
              <a:t>Mendeley (a free alternative) - </a:t>
            </a:r>
            <a:r>
              <a:rPr lang="en-GB" dirty="0">
                <a:hlinkClick r:id="rId2"/>
              </a:rPr>
              <a:t>https://www.ucl.ac.uk/library/docs/guides/mendeley</a:t>
            </a:r>
            <a:r>
              <a:rPr lang="en-GB" dirty="0"/>
              <a:t> </a:t>
            </a:r>
          </a:p>
          <a:p>
            <a:endParaRPr lang="en-GB" dirty="0"/>
          </a:p>
          <a:p>
            <a:r>
              <a:rPr lang="en-GB" b="1" dirty="0"/>
              <a:t>Big hint #1 – DOWNLOAD ZOTERO TODAY AND PRACTICE USING IT – IT WILL MAKE YOUR LIFE ABOUT 300% BETTER</a:t>
            </a:r>
          </a:p>
        </p:txBody>
      </p:sp>
    </p:spTree>
    <p:extLst>
      <p:ext uri="{BB962C8B-B14F-4D97-AF65-F5344CB8AC3E}">
        <p14:creationId xmlns:p14="http://schemas.microsoft.com/office/powerpoint/2010/main" val="2698060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4 – Plagiarism</a:t>
            </a:r>
          </a:p>
        </p:txBody>
      </p:sp>
      <p:pic>
        <p:nvPicPr>
          <p:cNvPr id="9" name="Picture 8">
            <a:extLst>
              <a:ext uri="{FF2B5EF4-FFF2-40B4-BE49-F238E27FC236}">
                <a16:creationId xmlns:a16="http://schemas.microsoft.com/office/drawing/2014/main" id="{932A4ECB-49B2-4442-8527-71EE221D3F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341" y="1754908"/>
            <a:ext cx="8543318" cy="4650510"/>
          </a:xfrm>
          <a:prstGeom prst="rect">
            <a:avLst/>
          </a:prstGeom>
        </p:spPr>
      </p:pic>
    </p:spTree>
    <p:extLst>
      <p:ext uri="{BB962C8B-B14F-4D97-AF65-F5344CB8AC3E}">
        <p14:creationId xmlns:p14="http://schemas.microsoft.com/office/powerpoint/2010/main" val="979704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4 – Plagiarism</a:t>
            </a:r>
          </a:p>
        </p:txBody>
      </p:sp>
      <p:pic>
        <p:nvPicPr>
          <p:cNvPr id="4" name="Picture 3">
            <a:extLst>
              <a:ext uri="{FF2B5EF4-FFF2-40B4-BE49-F238E27FC236}">
                <a16:creationId xmlns:a16="http://schemas.microsoft.com/office/drawing/2014/main" id="{D4BD4DE9-B26D-4572-8531-633A6D5B4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6582" y="1597278"/>
            <a:ext cx="5846618" cy="3136972"/>
          </a:xfrm>
          <a:prstGeom prst="rect">
            <a:avLst/>
          </a:prstGeom>
        </p:spPr>
      </p:pic>
      <p:pic>
        <p:nvPicPr>
          <p:cNvPr id="8" name="Picture 7">
            <a:extLst>
              <a:ext uri="{FF2B5EF4-FFF2-40B4-BE49-F238E27FC236}">
                <a16:creationId xmlns:a16="http://schemas.microsoft.com/office/drawing/2014/main" id="{00C0C031-E4EE-44FF-91C1-09C46EF0A6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958" y="2840806"/>
            <a:ext cx="5688338" cy="2867888"/>
          </a:xfrm>
          <a:prstGeom prst="rect">
            <a:avLst/>
          </a:prstGeom>
        </p:spPr>
      </p:pic>
      <p:pic>
        <p:nvPicPr>
          <p:cNvPr id="6" name="Picture 5">
            <a:extLst>
              <a:ext uri="{FF2B5EF4-FFF2-40B4-BE49-F238E27FC236}">
                <a16:creationId xmlns:a16="http://schemas.microsoft.com/office/drawing/2014/main" id="{19731054-D69A-430E-89F2-B7050EAA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5564" y="4700270"/>
            <a:ext cx="4581236" cy="1982868"/>
          </a:xfrm>
          <a:prstGeom prst="rect">
            <a:avLst/>
          </a:prstGeom>
        </p:spPr>
      </p:pic>
    </p:spTree>
    <p:extLst>
      <p:ext uri="{BB962C8B-B14F-4D97-AF65-F5344CB8AC3E}">
        <p14:creationId xmlns:p14="http://schemas.microsoft.com/office/powerpoint/2010/main" val="1163209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4 – Plagiarism</a:t>
            </a:r>
          </a:p>
        </p:txBody>
      </p:sp>
      <p:sp>
        <p:nvSpPr>
          <p:cNvPr id="3" name="Content Placeholder 2"/>
          <p:cNvSpPr>
            <a:spLocks noGrp="1"/>
          </p:cNvSpPr>
          <p:nvPr>
            <p:ph idx="1"/>
          </p:nvPr>
        </p:nvSpPr>
        <p:spPr>
          <a:xfrm>
            <a:off x="628650" y="1962149"/>
            <a:ext cx="3943350" cy="4956101"/>
          </a:xfrm>
        </p:spPr>
        <p:txBody>
          <a:bodyPr>
            <a:normAutofit/>
          </a:bodyPr>
          <a:lstStyle/>
          <a:p>
            <a:r>
              <a:rPr lang="en-GB" dirty="0"/>
              <a:t>What is Plagiarism?</a:t>
            </a:r>
          </a:p>
          <a:p>
            <a:r>
              <a:rPr lang="en-GB" b="1" dirty="0"/>
              <a:t>Passing off someone else’s work as your own </a:t>
            </a:r>
            <a:r>
              <a:rPr lang="en-GB" dirty="0"/>
              <a:t>– perhaps the most serious academic offense and one that could lead to you </a:t>
            </a:r>
            <a:r>
              <a:rPr lang="en-GB" b="1" dirty="0"/>
              <a:t>failing your degree</a:t>
            </a:r>
            <a:r>
              <a:rPr lang="en-GB" dirty="0"/>
              <a:t>!</a:t>
            </a:r>
          </a:p>
          <a:p>
            <a:r>
              <a:rPr lang="en-GB" dirty="0"/>
              <a:t>Sometimes plagiarism is not malicious, merely the result of lazy referencing (forgetting to cite the person that said… x) – but this is NO EXCUSE! See my last point on </a:t>
            </a:r>
            <a:r>
              <a:rPr lang="en-GB" dirty="0" err="1"/>
              <a:t>Zotero</a:t>
            </a:r>
            <a:r>
              <a:rPr lang="en-GB" dirty="0"/>
              <a:t> to help with this…</a:t>
            </a:r>
          </a:p>
          <a:p>
            <a:r>
              <a:rPr lang="en-GB" dirty="0"/>
              <a:t>You will get credit every time you reference the work of someone you have read – so make sure you cite them correctly!</a:t>
            </a:r>
          </a:p>
          <a:p>
            <a:r>
              <a:rPr lang="en-GB" dirty="0"/>
              <a:t>We are all experts at spotting plagiarism (indeed it can be a bit of a sport for lecturers), so DON’T DO IT!!</a:t>
            </a:r>
          </a:p>
        </p:txBody>
      </p:sp>
      <p:pic>
        <p:nvPicPr>
          <p:cNvPr id="4" name="Picture 3">
            <a:extLst>
              <a:ext uri="{FF2B5EF4-FFF2-40B4-BE49-F238E27FC236}">
                <a16:creationId xmlns:a16="http://schemas.microsoft.com/office/drawing/2014/main" id="{96CD8273-9402-5C75-9F23-CCF94DDE1D2B}"/>
              </a:ext>
            </a:extLst>
          </p:cNvPr>
          <p:cNvPicPr>
            <a:picLocks noChangeAspect="1"/>
          </p:cNvPicPr>
          <p:nvPr/>
        </p:nvPicPr>
        <p:blipFill>
          <a:blip r:embed="rId2"/>
          <a:stretch>
            <a:fillRect/>
          </a:stretch>
        </p:blipFill>
        <p:spPr>
          <a:xfrm>
            <a:off x="4985144" y="1559859"/>
            <a:ext cx="3587356" cy="5172636"/>
          </a:xfrm>
          <a:prstGeom prst="rect">
            <a:avLst/>
          </a:prstGeom>
        </p:spPr>
      </p:pic>
    </p:spTree>
    <p:extLst>
      <p:ext uri="{BB962C8B-B14F-4D97-AF65-F5344CB8AC3E}">
        <p14:creationId xmlns:p14="http://schemas.microsoft.com/office/powerpoint/2010/main" val="76783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4 – Plagiarism</a:t>
            </a:r>
          </a:p>
        </p:txBody>
      </p:sp>
      <p:sp>
        <p:nvSpPr>
          <p:cNvPr id="3" name="Content Placeholder 2"/>
          <p:cNvSpPr>
            <a:spLocks noGrp="1"/>
          </p:cNvSpPr>
          <p:nvPr>
            <p:ph idx="1"/>
          </p:nvPr>
        </p:nvSpPr>
        <p:spPr>
          <a:xfrm>
            <a:off x="628650" y="1962150"/>
            <a:ext cx="7886700" cy="4464050"/>
          </a:xfrm>
        </p:spPr>
        <p:txBody>
          <a:bodyPr/>
          <a:lstStyle/>
          <a:p>
            <a:r>
              <a:rPr lang="en-GB" dirty="0"/>
              <a:t>Some examples…</a:t>
            </a:r>
          </a:p>
          <a:p>
            <a:endParaRPr lang="en-GB" dirty="0"/>
          </a:p>
          <a:p>
            <a:pPr marL="342900" indent="-342900">
              <a:buFont typeface="+mj-lt"/>
              <a:buAutoNum type="arabicPeriod"/>
            </a:pPr>
            <a:r>
              <a:rPr lang="en-US" dirty="0"/>
              <a:t>A</a:t>
            </a:r>
            <a:r>
              <a:rPr lang="en-GB" dirty="0"/>
              <a:t>n admission case provided a work sample, it was based on the town of Stowe, Vermont, USA. I thought this sounded familiar and it turned out they had directly copied an ArcGIS tutorial for the spatial analyst toolbox. </a:t>
            </a:r>
          </a:p>
          <a:p>
            <a:pPr marL="342900" indent="-342900">
              <a:buFont typeface="+mj-lt"/>
              <a:buAutoNum type="arabicPeriod"/>
            </a:pPr>
            <a:r>
              <a:rPr lang="en-US" dirty="0"/>
              <a:t>S</a:t>
            </a:r>
            <a:r>
              <a:rPr lang="en-GB" dirty="0" err="1"/>
              <a:t>tudents</a:t>
            </a:r>
            <a:r>
              <a:rPr lang="en-GB" dirty="0"/>
              <a:t> submit .zip files in attempt to avoid their work going through Turnitin. All work goes through Turnitin. </a:t>
            </a:r>
          </a:p>
          <a:p>
            <a:pPr marL="342900" indent="-342900">
              <a:buFont typeface="+mj-lt"/>
              <a:buAutoNum type="arabicPeriod"/>
            </a:pPr>
            <a:r>
              <a:rPr lang="en-US" dirty="0"/>
              <a:t>S</a:t>
            </a:r>
            <a:r>
              <a:rPr lang="en-GB" dirty="0" err="1"/>
              <a:t>tudents</a:t>
            </a:r>
            <a:r>
              <a:rPr lang="en-GB" dirty="0"/>
              <a:t> just screenshot figures from various web sources or even published papers. </a:t>
            </a:r>
          </a:p>
          <a:p>
            <a:pPr marL="342900" indent="-342900">
              <a:buFont typeface="+mj-lt"/>
              <a:buAutoNum type="arabicPeriod"/>
            </a:pPr>
            <a:r>
              <a:rPr lang="en-US" dirty="0"/>
              <a:t>S</a:t>
            </a:r>
            <a:r>
              <a:rPr lang="en-GB" dirty="0" err="1"/>
              <a:t>tudents</a:t>
            </a:r>
            <a:r>
              <a:rPr lang="en-GB" dirty="0"/>
              <a:t> try to get around Turnitin by altering enough words to minimise the score. We’ve been doing this for many years and normally easily tell. </a:t>
            </a:r>
          </a:p>
        </p:txBody>
      </p:sp>
    </p:spTree>
    <p:extLst>
      <p:ext uri="{BB962C8B-B14F-4D97-AF65-F5344CB8AC3E}">
        <p14:creationId xmlns:p14="http://schemas.microsoft.com/office/powerpoint/2010/main" val="138121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4 – Plagiarism</a:t>
            </a:r>
          </a:p>
        </p:txBody>
      </p:sp>
      <p:sp>
        <p:nvSpPr>
          <p:cNvPr id="3" name="Content Placeholder 2"/>
          <p:cNvSpPr>
            <a:spLocks noGrp="1"/>
          </p:cNvSpPr>
          <p:nvPr>
            <p:ph idx="1"/>
          </p:nvPr>
        </p:nvSpPr>
        <p:spPr>
          <a:xfrm>
            <a:off x="628650" y="1962150"/>
            <a:ext cx="7886700" cy="4464050"/>
          </a:xfrm>
        </p:spPr>
        <p:txBody>
          <a:bodyPr/>
          <a:lstStyle/>
          <a:p>
            <a:pPr marL="0" indent="0">
              <a:buNone/>
            </a:pPr>
            <a:r>
              <a:rPr lang="en-GB" sz="2500" b="1" dirty="0"/>
              <a:t>Some examples…</a:t>
            </a:r>
          </a:p>
          <a:p>
            <a:pPr marL="0" indent="0">
              <a:buNone/>
            </a:pPr>
            <a:endParaRPr lang="en-GB" dirty="0"/>
          </a:p>
          <a:p>
            <a:pPr marL="0" indent="0">
              <a:buNone/>
            </a:pPr>
            <a:r>
              <a:rPr lang="en-US" sz="2500" b="1" dirty="0"/>
              <a:t>I have also seen very able students be caught by plagiarism concerns</a:t>
            </a:r>
          </a:p>
          <a:p>
            <a:pPr marL="0" indent="0">
              <a:buNone/>
            </a:pPr>
            <a:endParaRPr lang="en-US" sz="2500" b="1" dirty="0"/>
          </a:p>
          <a:p>
            <a:pPr marL="0" indent="0">
              <a:buNone/>
            </a:pPr>
            <a:r>
              <a:rPr lang="en-US" sz="2500" b="1" dirty="0"/>
              <a:t>If in doubt, ask.</a:t>
            </a:r>
            <a:endParaRPr lang="en-GB" sz="2500" b="1" dirty="0"/>
          </a:p>
        </p:txBody>
      </p:sp>
    </p:spTree>
    <p:extLst>
      <p:ext uri="{BB962C8B-B14F-4D97-AF65-F5344CB8AC3E}">
        <p14:creationId xmlns:p14="http://schemas.microsoft.com/office/powerpoint/2010/main" val="918072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4 – Cheating</a:t>
            </a:r>
          </a:p>
        </p:txBody>
      </p:sp>
      <p:pic>
        <p:nvPicPr>
          <p:cNvPr id="6" name="Picture 5">
            <a:extLst>
              <a:ext uri="{FF2B5EF4-FFF2-40B4-BE49-F238E27FC236}">
                <a16:creationId xmlns:a16="http://schemas.microsoft.com/office/drawing/2014/main" id="{1B45968F-E210-4003-94DD-19DD164AAA55}"/>
              </a:ext>
            </a:extLst>
          </p:cNvPr>
          <p:cNvPicPr>
            <a:picLocks noChangeAspect="1"/>
          </p:cNvPicPr>
          <p:nvPr/>
        </p:nvPicPr>
        <p:blipFill rotWithShape="1">
          <a:blip r:embed="rId2"/>
          <a:srcRect t="15387" r="5391" b="8294"/>
          <a:stretch/>
        </p:blipFill>
        <p:spPr>
          <a:xfrm>
            <a:off x="65881" y="1697614"/>
            <a:ext cx="6745938" cy="3060990"/>
          </a:xfrm>
          <a:prstGeom prst="rect">
            <a:avLst/>
          </a:prstGeom>
        </p:spPr>
      </p:pic>
      <p:pic>
        <p:nvPicPr>
          <p:cNvPr id="7" name="Picture 6">
            <a:extLst>
              <a:ext uri="{FF2B5EF4-FFF2-40B4-BE49-F238E27FC236}">
                <a16:creationId xmlns:a16="http://schemas.microsoft.com/office/drawing/2014/main" id="{98C93FFD-6B7A-4897-90B9-8433F2721243}"/>
              </a:ext>
            </a:extLst>
          </p:cNvPr>
          <p:cNvPicPr>
            <a:picLocks noChangeAspect="1"/>
          </p:cNvPicPr>
          <p:nvPr/>
        </p:nvPicPr>
        <p:blipFill rotWithShape="1">
          <a:blip r:embed="rId3"/>
          <a:srcRect t="16339" r="1363" b="5870"/>
          <a:stretch/>
        </p:blipFill>
        <p:spPr>
          <a:xfrm>
            <a:off x="2318328" y="3674013"/>
            <a:ext cx="6700982" cy="2972746"/>
          </a:xfrm>
          <a:prstGeom prst="rect">
            <a:avLst/>
          </a:prstGeom>
        </p:spPr>
      </p:pic>
      <p:sp>
        <p:nvSpPr>
          <p:cNvPr id="8" name="Rectangle 7">
            <a:extLst>
              <a:ext uri="{FF2B5EF4-FFF2-40B4-BE49-F238E27FC236}">
                <a16:creationId xmlns:a16="http://schemas.microsoft.com/office/drawing/2014/main" id="{45DB2EEE-81D3-4D4B-B896-486D67A203CB}"/>
              </a:ext>
            </a:extLst>
          </p:cNvPr>
          <p:cNvSpPr/>
          <p:nvPr/>
        </p:nvSpPr>
        <p:spPr>
          <a:xfrm>
            <a:off x="4364182" y="3674013"/>
            <a:ext cx="946727" cy="2560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EBD08D2-407E-4F75-BC8D-31EA25010D49}"/>
              </a:ext>
            </a:extLst>
          </p:cNvPr>
          <p:cNvSpPr txBox="1"/>
          <p:nvPr/>
        </p:nvSpPr>
        <p:spPr>
          <a:xfrm>
            <a:off x="6881090" y="957327"/>
            <a:ext cx="2138219" cy="1200329"/>
          </a:xfrm>
          <a:prstGeom prst="rect">
            <a:avLst/>
          </a:prstGeom>
          <a:noFill/>
        </p:spPr>
        <p:txBody>
          <a:bodyPr wrap="square" rtlCol="0">
            <a:spAutoFit/>
          </a:bodyPr>
          <a:lstStyle/>
          <a:p>
            <a:r>
              <a:rPr lang="en-US" dirty="0"/>
              <a:t>Even has a trusted review, but doesn't link to the website….suspicious </a:t>
            </a:r>
            <a:endParaRPr lang="en-GB" dirty="0"/>
          </a:p>
        </p:txBody>
      </p:sp>
      <p:cxnSp>
        <p:nvCxnSpPr>
          <p:cNvPr id="11" name="Straight Arrow Connector 10">
            <a:extLst>
              <a:ext uri="{FF2B5EF4-FFF2-40B4-BE49-F238E27FC236}">
                <a16:creationId xmlns:a16="http://schemas.microsoft.com/office/drawing/2014/main" id="{7861AF0B-C44C-4040-BEA2-39FCFC1E92AA}"/>
              </a:ext>
            </a:extLst>
          </p:cNvPr>
          <p:cNvCxnSpPr>
            <a:endCxn id="8" idx="3"/>
          </p:cNvCxnSpPr>
          <p:nvPr/>
        </p:nvCxnSpPr>
        <p:spPr>
          <a:xfrm flipH="1">
            <a:off x="5310909" y="2157656"/>
            <a:ext cx="2225964" cy="16443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15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4 – Cheating</a:t>
            </a:r>
          </a:p>
        </p:txBody>
      </p:sp>
      <p:sp>
        <p:nvSpPr>
          <p:cNvPr id="4" name="Content Placeholder 3"/>
          <p:cNvSpPr>
            <a:spLocks noGrp="1"/>
          </p:cNvSpPr>
          <p:nvPr>
            <p:ph sz="half" idx="1"/>
          </p:nvPr>
        </p:nvSpPr>
        <p:spPr>
          <a:xfrm>
            <a:off x="507492" y="1685637"/>
            <a:ext cx="7782144" cy="4672830"/>
          </a:xfrm>
        </p:spPr>
        <p:txBody>
          <a:bodyPr>
            <a:normAutofit/>
          </a:bodyPr>
          <a:lstStyle/>
          <a:p>
            <a:pPr marL="0" indent="0">
              <a:buNone/>
            </a:pPr>
            <a:r>
              <a:rPr lang="en-US" dirty="0"/>
              <a:t>If you use one these companies and we can prove it the penalties are very harsh! They include exclusion at the point and even withholding any qualification you might be eligible for!</a:t>
            </a:r>
          </a:p>
          <a:p>
            <a:pPr marL="0" indent="0">
              <a:buNone/>
            </a:pPr>
            <a:r>
              <a:rPr lang="en-US" dirty="0"/>
              <a:t>A</a:t>
            </a:r>
            <a:r>
              <a:rPr lang="en-GB" dirty="0" err="1"/>
              <a:t>lso</a:t>
            </a:r>
            <a:r>
              <a:rPr lang="en-GB" dirty="0"/>
              <a:t> you run the very real risk </a:t>
            </a:r>
            <a:r>
              <a:rPr lang="en-GB" b="1" dirty="0"/>
              <a:t>of being blackmailed by the company throughout your degree and career. </a:t>
            </a:r>
          </a:p>
          <a:p>
            <a:pPr marL="0" indent="0">
              <a:buNone/>
            </a:pPr>
            <a:r>
              <a:rPr lang="en-US" dirty="0"/>
              <a:t>The types of assignments we set are mostly very specific and these companies often won’t have the necessary skills to complete them to a high standard. Even if you try and add sections to them, it will be obvious. </a:t>
            </a:r>
          </a:p>
          <a:p>
            <a:pPr marL="0" indent="0">
              <a:buNone/>
            </a:pPr>
            <a:r>
              <a:rPr lang="en-US" dirty="0"/>
              <a:t>There are many reasons students might </a:t>
            </a:r>
            <a:r>
              <a:rPr lang="en-US" dirty="0" err="1"/>
              <a:t>plagiarise</a:t>
            </a:r>
            <a:r>
              <a:rPr lang="en-US" dirty="0"/>
              <a:t> or cheat, for example:</a:t>
            </a:r>
          </a:p>
          <a:p>
            <a:pPr marL="342900" indent="-342900">
              <a:buFont typeface="+mj-lt"/>
              <a:buAutoNum type="arabicPeriod"/>
            </a:pPr>
            <a:r>
              <a:rPr lang="en-US" dirty="0"/>
              <a:t>Leaving the work until the last minute </a:t>
            </a:r>
          </a:p>
          <a:p>
            <a:pPr marL="342900" indent="-342900">
              <a:buFont typeface="+mj-lt"/>
              <a:buAutoNum type="arabicPeriod"/>
            </a:pPr>
            <a:r>
              <a:rPr lang="en-US" dirty="0"/>
              <a:t>Feel overwhelmed and panicking </a:t>
            </a:r>
          </a:p>
          <a:p>
            <a:pPr marL="342900" indent="-342900">
              <a:buFont typeface="+mj-lt"/>
              <a:buAutoNum type="arabicPeriod"/>
            </a:pPr>
            <a:r>
              <a:rPr lang="en-US" dirty="0"/>
              <a:t>Having to dedicate time to over personal issues (e.g. health or family)</a:t>
            </a:r>
          </a:p>
          <a:p>
            <a:pPr marL="342900" indent="-342900">
              <a:buFont typeface="+mj-lt"/>
              <a:buAutoNum type="arabicPeriod"/>
            </a:pPr>
            <a:endParaRPr lang="en-US" dirty="0"/>
          </a:p>
          <a:p>
            <a:pPr marL="0" indent="0">
              <a:buNone/>
            </a:pPr>
            <a:r>
              <a:rPr lang="en-US" b="1" dirty="0"/>
              <a:t>Talk to the staff if you are facing any issues that could be affecting your studies</a:t>
            </a:r>
          </a:p>
          <a:p>
            <a:pPr marL="0" indent="0">
              <a:buNone/>
            </a:pPr>
            <a:endParaRPr lang="en-US" dirty="0"/>
          </a:p>
          <a:p>
            <a:pPr marL="342900" indent="-342900">
              <a:buFont typeface="+mj-lt"/>
              <a:buAutoNum type="arabicPeriod"/>
            </a:pPr>
            <a:endParaRPr lang="en-GB"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2260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Ready to go?</a:t>
            </a:r>
          </a:p>
        </p:txBody>
      </p:sp>
      <p:sp>
        <p:nvSpPr>
          <p:cNvPr id="4" name="Lightning Bolt 3" descr="-">
            <a:extLst>
              <a:ext uri="{FF2B5EF4-FFF2-40B4-BE49-F238E27FC236}">
                <a16:creationId xmlns:a16="http://schemas.microsoft.com/office/drawing/2014/main" id="{10B38CAD-416C-45A5-922E-3BB5F1CC58A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8469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7D3680-8C76-4AE6-8DE2-EF1B2E28188C}"/>
              </a:ext>
            </a:extLst>
          </p:cNvPr>
          <p:cNvPicPr>
            <a:picLocks noChangeAspect="1"/>
          </p:cNvPicPr>
          <p:nvPr/>
        </p:nvPicPr>
        <p:blipFill rotWithShape="1">
          <a:blip r:embed="rId2"/>
          <a:srcRect t="7245" r="83445" b="52076"/>
          <a:stretch/>
        </p:blipFill>
        <p:spPr>
          <a:xfrm>
            <a:off x="4084390" y="1580302"/>
            <a:ext cx="4462943" cy="4112293"/>
          </a:xfrm>
          <a:prstGeom prst="rect">
            <a:avLst/>
          </a:prstGeom>
        </p:spPr>
      </p:pic>
      <p:sp>
        <p:nvSpPr>
          <p:cNvPr id="2" name="Title 1"/>
          <p:cNvSpPr>
            <a:spLocks noGrp="1"/>
          </p:cNvSpPr>
          <p:nvPr>
            <p:ph type="title"/>
          </p:nvPr>
        </p:nvSpPr>
        <p:spPr/>
        <p:txBody>
          <a:bodyPr/>
          <a:lstStyle/>
          <a:p>
            <a:r>
              <a:rPr lang="en-GB" dirty="0"/>
              <a:t>Writing Problem 4 – Plagiarism</a:t>
            </a:r>
          </a:p>
        </p:txBody>
      </p:sp>
      <p:sp>
        <p:nvSpPr>
          <p:cNvPr id="4" name="Content Placeholder 3"/>
          <p:cNvSpPr>
            <a:spLocks noGrp="1"/>
          </p:cNvSpPr>
          <p:nvPr>
            <p:ph sz="half" idx="1"/>
          </p:nvPr>
        </p:nvSpPr>
        <p:spPr/>
        <p:txBody>
          <a:bodyPr>
            <a:normAutofit/>
          </a:bodyPr>
          <a:lstStyle/>
          <a:p>
            <a:endParaRPr lang="en-GB" dirty="0"/>
          </a:p>
          <a:p>
            <a:r>
              <a:rPr lang="en-US" dirty="0"/>
              <a:t>Most plagiarism is </a:t>
            </a:r>
            <a:r>
              <a:rPr lang="en-US" b="1" dirty="0"/>
              <a:t>accidental</a:t>
            </a:r>
            <a:r>
              <a:rPr lang="en-US" dirty="0"/>
              <a:t>, so to </a:t>
            </a:r>
            <a:r>
              <a:rPr lang="en-GB" dirty="0"/>
              <a:t>ensure everyone understands about plagiarism, you all </a:t>
            </a:r>
            <a:r>
              <a:rPr lang="en-GB" b="1" dirty="0"/>
              <a:t>MUST</a:t>
            </a:r>
            <a:r>
              <a:rPr lang="en-GB" dirty="0"/>
              <a:t> complete the referencing and plagiarism quiz on </a:t>
            </a:r>
            <a:r>
              <a:rPr lang="en-GB" dirty="0" err="1"/>
              <a:t>moodle</a:t>
            </a:r>
            <a:r>
              <a:rPr lang="en-GB" dirty="0"/>
              <a:t>. </a:t>
            </a:r>
          </a:p>
          <a:p>
            <a:r>
              <a:rPr lang="en-GB" dirty="0"/>
              <a:t>We will log all people who have and haven’t completed and will chase you if you don’t complete it. </a:t>
            </a:r>
          </a:p>
          <a:p>
            <a:r>
              <a:rPr lang="en-GB" dirty="0"/>
              <a:t>Log onto the CASA page – where these slides will be along with other induction week materials and complete the short quiz. </a:t>
            </a:r>
          </a:p>
        </p:txBody>
      </p:sp>
      <p:sp>
        <p:nvSpPr>
          <p:cNvPr id="8" name="Rectangle 7">
            <a:extLst>
              <a:ext uri="{FF2B5EF4-FFF2-40B4-BE49-F238E27FC236}">
                <a16:creationId xmlns:a16="http://schemas.microsoft.com/office/drawing/2014/main" id="{0E0ABF0A-59B0-43C0-BA77-8BD9585CBBC5}"/>
              </a:ext>
            </a:extLst>
          </p:cNvPr>
          <p:cNvSpPr/>
          <p:nvPr/>
        </p:nvSpPr>
        <p:spPr>
          <a:xfrm>
            <a:off x="4260558" y="4809327"/>
            <a:ext cx="2408690" cy="7019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1101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4 – Plagiarism</a:t>
            </a:r>
          </a:p>
        </p:txBody>
      </p:sp>
      <p:pic>
        <p:nvPicPr>
          <p:cNvPr id="4" name="Picture 3">
            <a:extLst>
              <a:ext uri="{FF2B5EF4-FFF2-40B4-BE49-F238E27FC236}">
                <a16:creationId xmlns:a16="http://schemas.microsoft.com/office/drawing/2014/main" id="{EC581C55-8078-84C7-55C6-540D85CBE9E7}"/>
              </a:ext>
            </a:extLst>
          </p:cNvPr>
          <p:cNvPicPr>
            <a:picLocks noChangeAspect="1"/>
          </p:cNvPicPr>
          <p:nvPr/>
        </p:nvPicPr>
        <p:blipFill>
          <a:blip r:embed="rId2"/>
          <a:stretch>
            <a:fillRect/>
          </a:stretch>
        </p:blipFill>
        <p:spPr>
          <a:xfrm>
            <a:off x="86076" y="1594772"/>
            <a:ext cx="8971847" cy="4669909"/>
          </a:xfrm>
          <a:prstGeom prst="rect">
            <a:avLst/>
          </a:prstGeom>
        </p:spPr>
      </p:pic>
    </p:spTree>
    <p:extLst>
      <p:ext uri="{BB962C8B-B14F-4D97-AF65-F5344CB8AC3E}">
        <p14:creationId xmlns:p14="http://schemas.microsoft.com/office/powerpoint/2010/main" val="1671945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4 – Plagiarism</a:t>
            </a:r>
          </a:p>
        </p:txBody>
      </p:sp>
      <p:pic>
        <p:nvPicPr>
          <p:cNvPr id="5" name="Picture 4">
            <a:extLst>
              <a:ext uri="{FF2B5EF4-FFF2-40B4-BE49-F238E27FC236}">
                <a16:creationId xmlns:a16="http://schemas.microsoft.com/office/drawing/2014/main" id="{FCD0F8C4-878E-9C4F-18C5-7B802104817D}"/>
              </a:ext>
            </a:extLst>
          </p:cNvPr>
          <p:cNvPicPr>
            <a:picLocks noChangeAspect="1"/>
          </p:cNvPicPr>
          <p:nvPr/>
        </p:nvPicPr>
        <p:blipFill>
          <a:blip r:embed="rId2"/>
          <a:stretch>
            <a:fillRect/>
          </a:stretch>
        </p:blipFill>
        <p:spPr>
          <a:xfrm>
            <a:off x="668777" y="1657532"/>
            <a:ext cx="7453818" cy="5200468"/>
          </a:xfrm>
          <a:prstGeom prst="rect">
            <a:avLst/>
          </a:prstGeom>
        </p:spPr>
      </p:pic>
    </p:spTree>
    <p:extLst>
      <p:ext uri="{BB962C8B-B14F-4D97-AF65-F5344CB8AC3E}">
        <p14:creationId xmlns:p14="http://schemas.microsoft.com/office/powerpoint/2010/main" val="2502782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Writing Problem 5 – insight, originality and coherence</a:t>
            </a:r>
          </a:p>
        </p:txBody>
      </p:sp>
      <p:pic>
        <p:nvPicPr>
          <p:cNvPr id="2050" name="Picture 2" descr="https://www.nationalgallery.org.uk/server.iip?FIF=/fronts/N-3863-00-000054-WZ-PYR.tif&amp;CNT=1&amp;HEI=371&amp;QLT=85&amp;CVT=jpe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61219" y="2124869"/>
            <a:ext cx="2790825" cy="3514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artprojectsforkids.org/wp-content/uploads/2014/09/Van-Gogh-Sunflower-Post.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844102" y="1998663"/>
            <a:ext cx="2826059" cy="37671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3C4FB3-2FD4-4208-8716-9D908C197AAB}"/>
              </a:ext>
            </a:extLst>
          </p:cNvPr>
          <p:cNvSpPr txBox="1"/>
          <p:nvPr/>
        </p:nvSpPr>
        <p:spPr>
          <a:xfrm>
            <a:off x="4844102" y="6138809"/>
            <a:ext cx="3056725" cy="369332"/>
          </a:xfrm>
          <a:prstGeom prst="rect">
            <a:avLst/>
          </a:prstGeom>
          <a:noFill/>
        </p:spPr>
        <p:txBody>
          <a:bodyPr wrap="square" rtlCol="0">
            <a:spAutoFit/>
          </a:bodyPr>
          <a:lstStyle/>
          <a:p>
            <a:r>
              <a:rPr lang="en-GB" dirty="0"/>
              <a:t>Original?</a:t>
            </a:r>
          </a:p>
        </p:txBody>
      </p:sp>
    </p:spTree>
    <p:extLst>
      <p:ext uri="{BB962C8B-B14F-4D97-AF65-F5344CB8AC3E}">
        <p14:creationId xmlns:p14="http://schemas.microsoft.com/office/powerpoint/2010/main" val="64470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Writing Problem 5 – insight, originality and coherence</a:t>
            </a:r>
          </a:p>
        </p:txBody>
      </p:sp>
      <p:pic>
        <p:nvPicPr>
          <p:cNvPr id="7" name="Content Placeholder 6"/>
          <p:cNvPicPr>
            <a:picLocks noGrp="1" noChangeAspect="1"/>
          </p:cNvPicPr>
          <p:nvPr>
            <p:ph sz="half" idx="2"/>
          </p:nvPr>
        </p:nvPicPr>
        <p:blipFill>
          <a:blip r:embed="rId2"/>
          <a:stretch>
            <a:fillRect/>
          </a:stretch>
        </p:blipFill>
        <p:spPr>
          <a:xfrm>
            <a:off x="4626958" y="1998663"/>
            <a:ext cx="3260347" cy="3767137"/>
          </a:xfrm>
          <a:prstGeom prst="rect">
            <a:avLst/>
          </a:prstGeom>
        </p:spPr>
      </p:pic>
      <p:pic>
        <p:nvPicPr>
          <p:cNvPr id="2050" name="Picture 2" descr="https://www.nationalgallery.org.uk/server.iip?FIF=/fronts/N-3863-00-000054-WZ-PYR.tif&amp;CNT=1&amp;HEI=371&amp;QLT=85&amp;CVT=jpe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61219" y="2124869"/>
            <a:ext cx="2790825" cy="35147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E6FE2E-895B-40E1-AE02-7C32C76F6801}"/>
              </a:ext>
            </a:extLst>
          </p:cNvPr>
          <p:cNvSpPr txBox="1"/>
          <p:nvPr/>
        </p:nvSpPr>
        <p:spPr>
          <a:xfrm>
            <a:off x="4767209" y="6061753"/>
            <a:ext cx="3970962" cy="369332"/>
          </a:xfrm>
          <a:prstGeom prst="rect">
            <a:avLst/>
          </a:prstGeom>
          <a:noFill/>
        </p:spPr>
        <p:txBody>
          <a:bodyPr wrap="square" rtlCol="0">
            <a:spAutoFit/>
          </a:bodyPr>
          <a:lstStyle/>
          <a:p>
            <a:r>
              <a:rPr lang="en-GB" dirty="0"/>
              <a:t>Coherent?</a:t>
            </a:r>
          </a:p>
        </p:txBody>
      </p:sp>
    </p:spTree>
    <p:extLst>
      <p:ext uri="{BB962C8B-B14F-4D97-AF65-F5344CB8AC3E}">
        <p14:creationId xmlns:p14="http://schemas.microsoft.com/office/powerpoint/2010/main" val="399502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5 – insight, originality and coherence</a:t>
            </a:r>
          </a:p>
        </p:txBody>
      </p:sp>
      <p:pic>
        <p:nvPicPr>
          <p:cNvPr id="5" name="Content Placeholder 4"/>
          <p:cNvPicPr>
            <a:picLocks noGrp="1" noChangeAspect="1"/>
          </p:cNvPicPr>
          <p:nvPr>
            <p:ph sz="half" idx="2"/>
          </p:nvPr>
        </p:nvPicPr>
        <p:blipFill>
          <a:blip r:embed="rId2"/>
          <a:stretch>
            <a:fillRect/>
          </a:stretch>
        </p:blipFill>
        <p:spPr>
          <a:xfrm>
            <a:off x="4760125" y="1998663"/>
            <a:ext cx="2994012" cy="3767137"/>
          </a:xfrm>
          <a:prstGeom prst="rect">
            <a:avLst/>
          </a:prstGeom>
        </p:spPr>
      </p:pic>
      <p:pic>
        <p:nvPicPr>
          <p:cNvPr id="6" name="Picture 2" descr="https://www.nationalgallery.org.uk/server.iip?FIF=/fronts/N-3863-00-000054-WZ-PYR.tif&amp;CNT=1&amp;HEI=371&amp;QLT=85&amp;CVT=jpe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61219" y="2124869"/>
            <a:ext cx="2790825" cy="3514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55460C-09B6-4A6E-9414-C30FFEB27BEF}"/>
              </a:ext>
            </a:extLst>
          </p:cNvPr>
          <p:cNvSpPr txBox="1"/>
          <p:nvPr/>
        </p:nvSpPr>
        <p:spPr>
          <a:xfrm>
            <a:off x="4633645" y="6173801"/>
            <a:ext cx="3570270" cy="369332"/>
          </a:xfrm>
          <a:prstGeom prst="rect">
            <a:avLst/>
          </a:prstGeom>
          <a:noFill/>
        </p:spPr>
        <p:txBody>
          <a:bodyPr wrap="square" rtlCol="0">
            <a:spAutoFit/>
          </a:bodyPr>
          <a:lstStyle/>
          <a:p>
            <a:r>
              <a:rPr lang="en-GB" dirty="0"/>
              <a:t>Insightful…?</a:t>
            </a:r>
          </a:p>
        </p:txBody>
      </p:sp>
    </p:spTree>
    <p:extLst>
      <p:ext uri="{BB962C8B-B14F-4D97-AF65-F5344CB8AC3E}">
        <p14:creationId xmlns:p14="http://schemas.microsoft.com/office/powerpoint/2010/main" val="2732964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5 – insight, originality and coherence</a:t>
            </a:r>
          </a:p>
        </p:txBody>
      </p:sp>
      <p:sp>
        <p:nvSpPr>
          <p:cNvPr id="10" name="Content Placeholder 3">
            <a:extLst>
              <a:ext uri="{FF2B5EF4-FFF2-40B4-BE49-F238E27FC236}">
                <a16:creationId xmlns:a16="http://schemas.microsoft.com/office/drawing/2014/main" id="{FC5C8D19-FEE2-454D-9D21-D43FC6044E89}"/>
              </a:ext>
            </a:extLst>
          </p:cNvPr>
          <p:cNvSpPr>
            <a:spLocks noGrp="1"/>
          </p:cNvSpPr>
          <p:nvPr>
            <p:ph sz="half" idx="1"/>
          </p:nvPr>
        </p:nvSpPr>
        <p:spPr>
          <a:xfrm>
            <a:off x="492919" y="1953492"/>
            <a:ext cx="7782144" cy="4672830"/>
          </a:xfrm>
        </p:spPr>
        <p:txBody>
          <a:bodyPr>
            <a:normAutofit/>
          </a:bodyPr>
          <a:lstStyle/>
          <a:p>
            <a:pPr marL="0" indent="0">
              <a:buNone/>
            </a:pPr>
            <a:r>
              <a:rPr lang="en-US" b="1" dirty="0"/>
              <a:t>Original: </a:t>
            </a:r>
            <a:r>
              <a:rPr lang="en-US" dirty="0"/>
              <a:t>You need to write the assignment in your own words that tells a narrative through the existing research. Don’t just state what others have done</a:t>
            </a:r>
          </a:p>
          <a:p>
            <a:pPr marL="0" indent="0">
              <a:buNone/>
            </a:pPr>
            <a:r>
              <a:rPr lang="en-US" i="1" dirty="0"/>
              <a:t>present or existing from the beginning; first or earliest</a:t>
            </a:r>
          </a:p>
          <a:p>
            <a:pPr marL="0" indent="0">
              <a:buNone/>
            </a:pPr>
            <a:r>
              <a:rPr lang="en-US" b="1" dirty="0"/>
              <a:t>Coherent: </a:t>
            </a:r>
            <a:r>
              <a:rPr lang="en-US" dirty="0"/>
              <a:t>Make your points in a logical manner, with support from literature (or policy documents). Don’t just assume the reader knows what you are talking about because they are an academic. Build the story, don’t just jump to the ending.</a:t>
            </a:r>
          </a:p>
          <a:p>
            <a:pPr marL="0" indent="0">
              <a:buNone/>
            </a:pPr>
            <a:r>
              <a:rPr lang="en-GB" i="1" dirty="0"/>
              <a:t>logical and consistent</a:t>
            </a:r>
          </a:p>
          <a:p>
            <a:pPr marL="0" indent="0">
              <a:buNone/>
            </a:pPr>
            <a:r>
              <a:rPr lang="en-US" b="1" dirty="0"/>
              <a:t>Insightful: </a:t>
            </a:r>
            <a:r>
              <a:rPr lang="en-US" dirty="0"/>
              <a:t>Clearly</a:t>
            </a:r>
            <a:r>
              <a:rPr lang="en-US" b="1" dirty="0"/>
              <a:t> s</a:t>
            </a:r>
            <a:r>
              <a:rPr lang="en-US" dirty="0"/>
              <a:t>howing that you understand the methods, concepts and debates discussed but also how your analysis (or discussion) did or could add meaning in some way. </a:t>
            </a:r>
          </a:p>
          <a:p>
            <a:pPr marL="0" indent="0">
              <a:buNone/>
            </a:pPr>
            <a:r>
              <a:rPr lang="en-US" i="1" dirty="0"/>
              <a:t>having or showing an accurate and deep understanding; perceptive.</a:t>
            </a:r>
            <a:endParaRPr lang="en-US" b="1" i="1" dirty="0"/>
          </a:p>
          <a:p>
            <a:pPr marL="0" indent="0">
              <a:buNone/>
            </a:pPr>
            <a:endParaRPr lang="en-US" dirty="0"/>
          </a:p>
          <a:p>
            <a:pPr marL="0" indent="0">
              <a:buNone/>
            </a:pPr>
            <a:endParaRPr lang="en-US" dirty="0"/>
          </a:p>
          <a:p>
            <a:pPr marL="342900" indent="-342900">
              <a:buFont typeface="+mj-lt"/>
              <a:buAutoNum type="arabicPeriod"/>
            </a:pPr>
            <a:endParaRPr lang="en-GB"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94041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Writing Problem 5 – insight, originality and coherence</a:t>
            </a:r>
          </a:p>
        </p:txBody>
      </p:sp>
      <p:pic>
        <p:nvPicPr>
          <p:cNvPr id="1026" name="Picture 2" descr="https://britishmuseumblog.files.wordpress.com/2011/12/ian_jenkins_blo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1840" y="3745148"/>
            <a:ext cx="4540147" cy="30303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atic.guim.co.uk/sys-images/Arts/Arts_/Pictures/2011/10/4/1317731045783/Grumpy-Old-God-by-Grayson-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40" y="2079287"/>
            <a:ext cx="43815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ayson per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4419" y="1328632"/>
            <a:ext cx="3470393" cy="2311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569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FC5C8D19-FEE2-454D-9D21-D43FC6044E89}"/>
              </a:ext>
            </a:extLst>
          </p:cNvPr>
          <p:cNvSpPr>
            <a:spLocks noGrp="1"/>
          </p:cNvSpPr>
          <p:nvPr>
            <p:ph sz="half" idx="1"/>
          </p:nvPr>
        </p:nvSpPr>
        <p:spPr>
          <a:xfrm>
            <a:off x="492919" y="1953492"/>
            <a:ext cx="7782144" cy="4672830"/>
          </a:xfrm>
        </p:spPr>
        <p:txBody>
          <a:bodyPr>
            <a:normAutofit/>
          </a:bodyPr>
          <a:lstStyle/>
          <a:p>
            <a:pPr marL="0" indent="0">
              <a:buNone/>
            </a:pPr>
            <a:endParaRPr lang="en-US" dirty="0"/>
          </a:p>
          <a:p>
            <a:pPr marL="342900" indent="-342900">
              <a:buFont typeface="+mj-lt"/>
              <a:buAutoNum type="arabicPeriod"/>
            </a:pPr>
            <a:endParaRPr lang="en-GB" dirty="0"/>
          </a:p>
          <a:p>
            <a:pPr marL="0" indent="0">
              <a:buNone/>
            </a:pPr>
            <a:endParaRPr lang="en-US" dirty="0"/>
          </a:p>
          <a:p>
            <a:pPr marL="0" indent="0">
              <a:buNone/>
            </a:pPr>
            <a:endParaRPr lang="en-US" dirty="0"/>
          </a:p>
        </p:txBody>
      </p:sp>
      <p:pic>
        <p:nvPicPr>
          <p:cNvPr id="1026" name="Picture 2" descr="How to Fold Paper Planes (with free Printable Folding Plans) - In The  Playroom">
            <a:extLst>
              <a:ext uri="{FF2B5EF4-FFF2-40B4-BE49-F238E27FC236}">
                <a16:creationId xmlns:a16="http://schemas.microsoft.com/office/drawing/2014/main" id="{505A5A30-B796-DE86-0F1A-AC22B1C51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626" y="-398185"/>
            <a:ext cx="5606747" cy="7256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6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5 – insight, originality and coherence</a:t>
            </a:r>
          </a:p>
        </p:txBody>
      </p:sp>
      <p:sp>
        <p:nvSpPr>
          <p:cNvPr id="10" name="Content Placeholder 3">
            <a:extLst>
              <a:ext uri="{FF2B5EF4-FFF2-40B4-BE49-F238E27FC236}">
                <a16:creationId xmlns:a16="http://schemas.microsoft.com/office/drawing/2014/main" id="{FC5C8D19-FEE2-454D-9D21-D43FC6044E89}"/>
              </a:ext>
            </a:extLst>
          </p:cNvPr>
          <p:cNvSpPr>
            <a:spLocks noGrp="1"/>
          </p:cNvSpPr>
          <p:nvPr>
            <p:ph sz="half" idx="1"/>
          </p:nvPr>
        </p:nvSpPr>
        <p:spPr>
          <a:xfrm>
            <a:off x="492919" y="1953492"/>
            <a:ext cx="7782144" cy="4672830"/>
          </a:xfrm>
        </p:spPr>
        <p:txBody>
          <a:bodyPr>
            <a:normAutofit/>
          </a:bodyPr>
          <a:lstStyle/>
          <a:p>
            <a:pPr marL="0" indent="0">
              <a:buNone/>
            </a:pPr>
            <a:r>
              <a:rPr lang="en-US" b="1" dirty="0"/>
              <a:t>Is your paper plane….?</a:t>
            </a:r>
          </a:p>
          <a:p>
            <a:pPr marL="0" indent="0">
              <a:buNone/>
            </a:pPr>
            <a:endParaRPr lang="en-US" b="1" dirty="0"/>
          </a:p>
          <a:p>
            <a:pPr marL="0" indent="0">
              <a:buNone/>
            </a:pPr>
            <a:r>
              <a:rPr lang="en-US" b="1" dirty="0"/>
              <a:t>Original: </a:t>
            </a:r>
          </a:p>
          <a:p>
            <a:pPr marL="0" indent="0">
              <a:buNone/>
            </a:pPr>
            <a:r>
              <a:rPr lang="en-US" dirty="0"/>
              <a:t>	Did you copy the design (plagiarism?) Or make any changes?</a:t>
            </a:r>
          </a:p>
          <a:p>
            <a:pPr marL="0" indent="0">
              <a:buNone/>
            </a:pPr>
            <a:endParaRPr lang="en-US" dirty="0"/>
          </a:p>
          <a:p>
            <a:pPr marL="0" indent="0">
              <a:buNone/>
            </a:pPr>
            <a:r>
              <a:rPr lang="en-US" b="1" dirty="0"/>
              <a:t>Coherent: </a:t>
            </a:r>
          </a:p>
          <a:p>
            <a:pPr marL="0" indent="0">
              <a:buNone/>
            </a:pPr>
            <a:r>
              <a:rPr lang="en-US" dirty="0"/>
              <a:t>	Did you make it in a logical manner or just glue random bits together?</a:t>
            </a:r>
          </a:p>
          <a:p>
            <a:pPr marL="0" indent="0">
              <a:buNone/>
            </a:pPr>
            <a:endParaRPr lang="en-US" dirty="0"/>
          </a:p>
          <a:p>
            <a:pPr marL="0" indent="0">
              <a:buNone/>
            </a:pPr>
            <a:r>
              <a:rPr lang="en-US" b="1" dirty="0"/>
              <a:t>Insightful: </a:t>
            </a:r>
          </a:p>
          <a:p>
            <a:pPr marL="0" indent="0">
              <a:buNone/>
            </a:pPr>
            <a:r>
              <a:rPr lang="en-US" b="1" dirty="0"/>
              <a:t>	</a:t>
            </a:r>
            <a:r>
              <a:rPr lang="en-US" dirty="0"/>
              <a:t>Did you understand what you did / did it advanced paper plane 	engineering</a:t>
            </a:r>
          </a:p>
          <a:p>
            <a:pPr marL="0" indent="0">
              <a:buNone/>
            </a:pPr>
            <a:r>
              <a:rPr lang="en-US" b="1" dirty="0"/>
              <a:t>	Hard for a paper plane to have insight</a:t>
            </a:r>
          </a:p>
          <a:p>
            <a:pPr marL="0" indent="0">
              <a:buNone/>
            </a:pPr>
            <a:endParaRPr lang="en-US" dirty="0"/>
          </a:p>
          <a:p>
            <a:pPr marL="0" indent="0">
              <a:buNone/>
            </a:pPr>
            <a:endParaRPr lang="en-US" dirty="0"/>
          </a:p>
          <a:p>
            <a:pPr marL="342900" indent="-342900">
              <a:buFont typeface="+mj-lt"/>
              <a:buAutoNum type="arabicPeriod"/>
            </a:pPr>
            <a:endParaRPr lang="en-GB"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51919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#1: Reading</a:t>
            </a:r>
          </a:p>
        </p:txBody>
      </p:sp>
      <p:sp>
        <p:nvSpPr>
          <p:cNvPr id="3" name="Content Placeholder 2"/>
          <p:cNvSpPr>
            <a:spLocks noGrp="1"/>
          </p:cNvSpPr>
          <p:nvPr>
            <p:ph idx="1"/>
          </p:nvPr>
        </p:nvSpPr>
        <p:spPr>
          <a:xfrm>
            <a:off x="507492" y="2011680"/>
            <a:ext cx="3857474" cy="3766185"/>
          </a:xfrm>
        </p:spPr>
        <p:txBody>
          <a:bodyPr/>
          <a:lstStyle/>
          <a:p>
            <a:r>
              <a:rPr lang="en-GB" b="1" dirty="0"/>
              <a:t>Reading widely</a:t>
            </a:r>
          </a:p>
          <a:p>
            <a:r>
              <a:rPr lang="en-GB" b="1" dirty="0"/>
              <a:t>being critical (just because someone wrote it on a page, it doesn’t mean it’s correct!) </a:t>
            </a:r>
            <a:r>
              <a:rPr lang="en-GB" dirty="0"/>
              <a:t>and </a:t>
            </a:r>
          </a:p>
          <a:p>
            <a:r>
              <a:rPr lang="en-GB" dirty="0"/>
              <a:t>knowing where to find the best material is vital to success in your degree</a:t>
            </a:r>
          </a:p>
          <a:p>
            <a:r>
              <a:rPr lang="en-GB" dirty="0"/>
              <a:t>Every module will have recommended reading list – visit </a:t>
            </a:r>
            <a:r>
              <a:rPr lang="en-GB" dirty="0">
                <a:hlinkClick r:id="rId2"/>
              </a:rPr>
              <a:t>http://readinglists.ucl.ac.uk/</a:t>
            </a:r>
            <a:r>
              <a:rPr lang="en-GB" dirty="0"/>
              <a:t> </a:t>
            </a:r>
          </a:p>
          <a:p>
            <a:r>
              <a:rPr lang="en-GB" dirty="0"/>
              <a:t>Reading lists are a good place to start and will often link to entries directly in the UCL Library</a:t>
            </a:r>
          </a:p>
        </p:txBody>
      </p:sp>
      <p:pic>
        <p:nvPicPr>
          <p:cNvPr id="5" name="Picture 4">
            <a:extLst>
              <a:ext uri="{FF2B5EF4-FFF2-40B4-BE49-F238E27FC236}">
                <a16:creationId xmlns:a16="http://schemas.microsoft.com/office/drawing/2014/main" id="{C07BAB57-EFBA-4009-9F99-504E9B8A72A6}"/>
              </a:ext>
            </a:extLst>
          </p:cNvPr>
          <p:cNvPicPr>
            <a:picLocks noChangeAspect="1"/>
          </p:cNvPicPr>
          <p:nvPr/>
        </p:nvPicPr>
        <p:blipFill rotWithShape="1">
          <a:blip r:embed="rId3"/>
          <a:srcRect l="-1082" t="12565" r="83761" b="52003"/>
          <a:stretch/>
        </p:blipFill>
        <p:spPr>
          <a:xfrm>
            <a:off x="4471330" y="2344246"/>
            <a:ext cx="4038659" cy="3098060"/>
          </a:xfrm>
          <a:prstGeom prst="rect">
            <a:avLst/>
          </a:prstGeom>
        </p:spPr>
      </p:pic>
    </p:spTree>
    <p:extLst>
      <p:ext uri="{BB962C8B-B14F-4D97-AF65-F5344CB8AC3E}">
        <p14:creationId xmlns:p14="http://schemas.microsoft.com/office/powerpoint/2010/main" val="3393677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6 – over complicating things</a:t>
            </a:r>
          </a:p>
        </p:txBody>
      </p:sp>
      <p:sp>
        <p:nvSpPr>
          <p:cNvPr id="3" name="Content Placeholder 2"/>
          <p:cNvSpPr>
            <a:spLocks noGrp="1"/>
          </p:cNvSpPr>
          <p:nvPr>
            <p:ph idx="1"/>
          </p:nvPr>
        </p:nvSpPr>
        <p:spPr/>
        <p:txBody>
          <a:bodyPr/>
          <a:lstStyle/>
          <a:p>
            <a:r>
              <a:rPr lang="en-GB" dirty="0"/>
              <a:t>Don’t try and sound too clever or technical – it’s obvious to a marker when you don’t really know what you’re talking about!</a:t>
            </a:r>
          </a:p>
          <a:p>
            <a:r>
              <a:rPr lang="en-GB" b="1" dirty="0"/>
              <a:t>If in doubt, Keep it simple </a:t>
            </a:r>
            <a:r>
              <a:rPr lang="en-GB" dirty="0"/>
              <a:t>– you will get far more credit for presenting some simple ideas that are well explained, rather than something that is apparently complex but irrelevant or poorly chosen</a:t>
            </a:r>
          </a:p>
          <a:p>
            <a:r>
              <a:rPr lang="en-GB" dirty="0"/>
              <a:t>Lead the reader through your thought process – don’t make them guess why you are doing something or how you came to a particular point of view</a:t>
            </a:r>
          </a:p>
          <a:p>
            <a:endParaRPr lang="en-GB" dirty="0"/>
          </a:p>
          <a:p>
            <a:r>
              <a:rPr lang="en-GB" b="1" dirty="0"/>
              <a:t>“If you cannot explain something in simple terms, you don’t understand it yourself” </a:t>
            </a:r>
            <a:r>
              <a:rPr lang="en-GB" dirty="0"/>
              <a:t>– Feynman (or Einstein – or neither!)</a:t>
            </a:r>
          </a:p>
          <a:p>
            <a:endParaRPr lang="en-GB" dirty="0"/>
          </a:p>
          <a:p>
            <a:endParaRPr lang="en-GB" dirty="0"/>
          </a:p>
        </p:txBody>
      </p:sp>
    </p:spTree>
    <p:extLst>
      <p:ext uri="{BB962C8B-B14F-4D97-AF65-F5344CB8AC3E}">
        <p14:creationId xmlns:p14="http://schemas.microsoft.com/office/powerpoint/2010/main" val="3368679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6 – over complicating things</a:t>
            </a:r>
          </a:p>
        </p:txBody>
      </p:sp>
      <p:sp>
        <p:nvSpPr>
          <p:cNvPr id="3" name="Content Placeholder 2"/>
          <p:cNvSpPr>
            <a:spLocks noGrp="1"/>
          </p:cNvSpPr>
          <p:nvPr>
            <p:ph idx="1"/>
          </p:nvPr>
        </p:nvSpPr>
        <p:spPr/>
        <p:txBody>
          <a:bodyPr>
            <a:normAutofit fontScale="85000" lnSpcReduction="20000"/>
          </a:bodyPr>
          <a:lstStyle/>
          <a:p>
            <a:pPr algn="ctr"/>
            <a:r>
              <a:rPr lang="en-GB" sz="9600" b="1" dirty="0"/>
              <a:t>K</a:t>
            </a:r>
            <a:r>
              <a:rPr lang="en-GB" sz="9600" dirty="0"/>
              <a:t> 	- Keep</a:t>
            </a:r>
          </a:p>
          <a:p>
            <a:pPr algn="ctr"/>
            <a:r>
              <a:rPr lang="en-GB" sz="9600" b="1" dirty="0"/>
              <a:t>I</a:t>
            </a:r>
            <a:r>
              <a:rPr lang="en-GB" sz="9600" dirty="0"/>
              <a:t> - It</a:t>
            </a:r>
          </a:p>
          <a:p>
            <a:pPr algn="ctr"/>
            <a:r>
              <a:rPr lang="en-GB" sz="9600" b="1" dirty="0"/>
              <a:t>S</a:t>
            </a:r>
            <a:r>
              <a:rPr lang="en-GB" sz="9600" dirty="0"/>
              <a:t> - Simple</a:t>
            </a:r>
          </a:p>
          <a:p>
            <a:pPr algn="ctr"/>
            <a:r>
              <a:rPr lang="en-GB" sz="9600" b="1" dirty="0"/>
              <a:t>S</a:t>
            </a:r>
            <a:r>
              <a:rPr lang="en-GB" sz="9600" dirty="0"/>
              <a:t> - Silly.</a:t>
            </a:r>
          </a:p>
          <a:p>
            <a:endParaRPr lang="en-GB" dirty="0"/>
          </a:p>
          <a:p>
            <a:endParaRPr lang="en-GB" dirty="0"/>
          </a:p>
        </p:txBody>
      </p:sp>
    </p:spTree>
    <p:extLst>
      <p:ext uri="{BB962C8B-B14F-4D97-AF65-F5344CB8AC3E}">
        <p14:creationId xmlns:p14="http://schemas.microsoft.com/office/powerpoint/2010/main" val="2288195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7 – Your approach to your essay</a:t>
            </a:r>
          </a:p>
        </p:txBody>
      </p:sp>
      <p:sp>
        <p:nvSpPr>
          <p:cNvPr id="3" name="Content Placeholder 2"/>
          <p:cNvSpPr>
            <a:spLocks noGrp="1"/>
          </p:cNvSpPr>
          <p:nvPr>
            <p:ph idx="1"/>
          </p:nvPr>
        </p:nvSpPr>
        <p:spPr>
          <a:xfrm>
            <a:off x="507492" y="2571750"/>
            <a:ext cx="8065294" cy="2618899"/>
          </a:xfrm>
        </p:spPr>
        <p:txBody>
          <a:bodyPr/>
          <a:lstStyle/>
          <a:p>
            <a:pPr marL="0" indent="0">
              <a:buNone/>
            </a:pPr>
            <a:r>
              <a:rPr lang="en-GB" sz="4000" dirty="0">
                <a:solidFill>
                  <a:schemeClr val="accent1"/>
                </a:solidFill>
              </a:rPr>
              <a:t>Task 2 (3-5 Minutes)</a:t>
            </a:r>
          </a:p>
          <a:p>
            <a:endParaRPr lang="en-GB" dirty="0"/>
          </a:p>
          <a:p>
            <a:pPr marL="0" indent="0">
              <a:buNone/>
            </a:pPr>
            <a:r>
              <a:rPr lang="en-GB" dirty="0"/>
              <a:t>Look at the list of comments from the essays which scored the lowest and highest marks in previous years’ (some from the last two years) Urban Systems Theory Essays</a:t>
            </a:r>
          </a:p>
          <a:p>
            <a:endParaRPr lang="en-GB" dirty="0"/>
          </a:p>
          <a:p>
            <a:pPr marL="0" indent="0">
              <a:buNone/>
            </a:pPr>
            <a:r>
              <a:rPr lang="en-GB" dirty="0"/>
              <a:t>Note down a list of some of the common criticisms in the markers’ comments as well some of the things that we like to see</a:t>
            </a:r>
          </a:p>
        </p:txBody>
      </p:sp>
      <p:sp>
        <p:nvSpPr>
          <p:cNvPr id="4" name="Lightning Bolt 3">
            <a:extLst>
              <a:ext uri="{FF2B5EF4-FFF2-40B4-BE49-F238E27FC236}">
                <a16:creationId xmlns:a16="http://schemas.microsoft.com/office/drawing/2014/main" id="{B1A0D05A-9F84-48AE-867D-8059EE56C4D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E8587925-A287-4658-B67B-24521EF4D59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ightning Bolt 5">
            <a:extLst>
              <a:ext uri="{FF2B5EF4-FFF2-40B4-BE49-F238E27FC236}">
                <a16:creationId xmlns:a16="http://schemas.microsoft.com/office/drawing/2014/main" id="{5D23E901-5F73-4C82-8E36-367A742E3104}"/>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descr="-">
            <a:extLst>
              <a:ext uri="{FF2B5EF4-FFF2-40B4-BE49-F238E27FC236}">
                <a16:creationId xmlns:a16="http://schemas.microsoft.com/office/drawing/2014/main" id="{9AF04216-90D2-480C-A5D5-FE8D77C4BFB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0897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some of the common issues raised by the marker?</a:t>
            </a:r>
            <a:endParaRPr lang="en-GB" dirty="0"/>
          </a:p>
        </p:txBody>
      </p:sp>
      <p:sp>
        <p:nvSpPr>
          <p:cNvPr id="4" name="Lightning Bolt 3">
            <a:extLst>
              <a:ext uri="{FF2B5EF4-FFF2-40B4-BE49-F238E27FC236}">
                <a16:creationId xmlns:a16="http://schemas.microsoft.com/office/drawing/2014/main" id="{7F33CF80-7818-474E-8285-D207C49F3D72}"/>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356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#2: Writing</a:t>
            </a:r>
          </a:p>
        </p:txBody>
      </p:sp>
      <p:sp>
        <p:nvSpPr>
          <p:cNvPr id="3" name="Content Placeholder 2"/>
          <p:cNvSpPr>
            <a:spLocks noGrp="1"/>
          </p:cNvSpPr>
          <p:nvPr>
            <p:ph idx="1"/>
          </p:nvPr>
        </p:nvSpPr>
        <p:spPr>
          <a:xfrm>
            <a:off x="507492" y="2011680"/>
            <a:ext cx="8065294" cy="4707775"/>
          </a:xfrm>
        </p:spPr>
        <p:txBody>
          <a:bodyPr>
            <a:normAutofit/>
          </a:bodyPr>
          <a:lstStyle/>
          <a:p>
            <a:r>
              <a:rPr lang="en-GB" b="1" dirty="0"/>
              <a:t>TOP TIP #1 – Look for the mark scheme for each assessment for each module on Moodle. These will help you understand what we are looking for and will help you structure your essays…</a:t>
            </a:r>
          </a:p>
          <a:p>
            <a:endParaRPr lang="en-GB" b="1" dirty="0"/>
          </a:p>
          <a:p>
            <a:r>
              <a:rPr lang="en-GB" b="1" dirty="0"/>
              <a:t>TOP TIP#2 – Don’t just regurgitate a load of facts:</a:t>
            </a:r>
          </a:p>
          <a:p>
            <a:endParaRPr lang="en-GB" dirty="0"/>
          </a:p>
          <a:p>
            <a:pPr lvl="1"/>
            <a:r>
              <a:rPr lang="en-GB" dirty="0"/>
              <a:t>1. Explore a range of different perspectives BUT DO NOT just list them </a:t>
            </a:r>
            <a:r>
              <a:rPr lang="en-GB" b="1" dirty="0"/>
              <a:t>tell a story though a narrative</a:t>
            </a:r>
            <a:r>
              <a:rPr lang="en-GB" dirty="0"/>
              <a:t>. E.g. Task 3</a:t>
            </a:r>
          </a:p>
          <a:p>
            <a:pPr lvl="1"/>
            <a:r>
              <a:rPr lang="en-GB" dirty="0"/>
              <a:t>2. Be </a:t>
            </a:r>
            <a:r>
              <a:rPr lang="en-GB" b="1" dirty="0"/>
              <a:t>CRITICAL</a:t>
            </a:r>
            <a:r>
              <a:rPr lang="en-GB" dirty="0"/>
              <a:t> of what you read</a:t>
            </a:r>
          </a:p>
          <a:p>
            <a:pPr lvl="1"/>
            <a:r>
              <a:rPr lang="en-GB" dirty="0"/>
              <a:t>3. Bring some of your own perspective into your work to make it stand out – you all have different experiences and backgrounds, take advantage of this. </a:t>
            </a:r>
          </a:p>
          <a:p>
            <a:endParaRPr lang="en-US" dirty="0"/>
          </a:p>
          <a:p>
            <a:r>
              <a:rPr lang="en-GB" b="1" dirty="0"/>
              <a:t>TOP TIP#3 – What does this add?</a:t>
            </a:r>
          </a:p>
          <a:p>
            <a:endParaRPr lang="en-GB" b="1" dirty="0"/>
          </a:p>
          <a:p>
            <a:r>
              <a:rPr lang="en-GB" b="1" dirty="0"/>
              <a:t>TOP TIP#4 – Look at past examples and try to grade them yourself</a:t>
            </a:r>
          </a:p>
          <a:p>
            <a:endParaRPr lang="en-GB" dirty="0"/>
          </a:p>
        </p:txBody>
      </p:sp>
    </p:spTree>
    <p:extLst>
      <p:ext uri="{BB962C8B-B14F-4D97-AF65-F5344CB8AC3E}">
        <p14:creationId xmlns:p14="http://schemas.microsoft.com/office/powerpoint/2010/main" val="4275087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7 – Your approach to your essay</a:t>
            </a:r>
          </a:p>
        </p:txBody>
      </p:sp>
      <p:sp>
        <p:nvSpPr>
          <p:cNvPr id="3" name="Content Placeholder 2"/>
          <p:cNvSpPr>
            <a:spLocks noGrp="1"/>
          </p:cNvSpPr>
          <p:nvPr>
            <p:ph idx="1"/>
          </p:nvPr>
        </p:nvSpPr>
        <p:spPr>
          <a:xfrm>
            <a:off x="507492" y="2571750"/>
            <a:ext cx="8065294" cy="2618899"/>
          </a:xfrm>
        </p:spPr>
        <p:txBody>
          <a:bodyPr/>
          <a:lstStyle/>
          <a:p>
            <a:pPr marL="0" indent="0">
              <a:buNone/>
            </a:pPr>
            <a:r>
              <a:rPr lang="en-GB" sz="4000" dirty="0">
                <a:solidFill>
                  <a:schemeClr val="accent1"/>
                </a:solidFill>
              </a:rPr>
              <a:t>Task 3 (3-5 Minutes)</a:t>
            </a:r>
          </a:p>
          <a:p>
            <a:endParaRPr lang="en-GB" dirty="0"/>
          </a:p>
          <a:p>
            <a:pPr marL="0" indent="0">
              <a:buNone/>
            </a:pPr>
            <a:r>
              <a:rPr lang="en-GB" dirty="0"/>
              <a:t>Compare the version 1 and version 2 of the same paragraph. Answer the question… why is version 2 better</a:t>
            </a:r>
          </a:p>
        </p:txBody>
      </p:sp>
      <p:sp>
        <p:nvSpPr>
          <p:cNvPr id="4" name="Lightning Bolt 3">
            <a:extLst>
              <a:ext uri="{FF2B5EF4-FFF2-40B4-BE49-F238E27FC236}">
                <a16:creationId xmlns:a16="http://schemas.microsoft.com/office/drawing/2014/main" id="{B1A0D05A-9F84-48AE-867D-8059EE56C4D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E8587925-A287-4658-B67B-24521EF4D59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ightning Bolt 5">
            <a:extLst>
              <a:ext uri="{FF2B5EF4-FFF2-40B4-BE49-F238E27FC236}">
                <a16:creationId xmlns:a16="http://schemas.microsoft.com/office/drawing/2014/main" id="{5D23E901-5F73-4C82-8E36-367A742E3104}"/>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descr="-">
            <a:extLst>
              <a:ext uri="{FF2B5EF4-FFF2-40B4-BE49-F238E27FC236}">
                <a16:creationId xmlns:a16="http://schemas.microsoft.com/office/drawing/2014/main" id="{9AF04216-90D2-480C-A5D5-FE8D77C4BFB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2429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is version 2 better?</a:t>
            </a:r>
          </a:p>
        </p:txBody>
      </p:sp>
      <p:sp>
        <p:nvSpPr>
          <p:cNvPr id="4" name="Lightning Bolt 3">
            <a:extLst>
              <a:ext uri="{FF2B5EF4-FFF2-40B4-BE49-F238E27FC236}">
                <a16:creationId xmlns:a16="http://schemas.microsoft.com/office/drawing/2014/main" id="{B1A0D05A-9F84-48AE-867D-8059EE56C4D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E8587925-A287-4658-B67B-24521EF4D59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ightning Bolt 5">
            <a:extLst>
              <a:ext uri="{FF2B5EF4-FFF2-40B4-BE49-F238E27FC236}">
                <a16:creationId xmlns:a16="http://schemas.microsoft.com/office/drawing/2014/main" id="{5D23E901-5F73-4C82-8E36-367A742E3104}"/>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descr="-">
            <a:extLst>
              <a:ext uri="{FF2B5EF4-FFF2-40B4-BE49-F238E27FC236}">
                <a16:creationId xmlns:a16="http://schemas.microsoft.com/office/drawing/2014/main" id="{9AF04216-90D2-480C-A5D5-FE8D77C4BFB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0267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#3: Time Management</a:t>
            </a:r>
          </a:p>
        </p:txBody>
      </p:sp>
      <p:sp>
        <p:nvSpPr>
          <p:cNvPr id="3" name="Content Placeholder 2"/>
          <p:cNvSpPr>
            <a:spLocks noGrp="1"/>
          </p:cNvSpPr>
          <p:nvPr>
            <p:ph idx="1"/>
          </p:nvPr>
        </p:nvSpPr>
        <p:spPr>
          <a:xfrm>
            <a:off x="507492" y="2011680"/>
            <a:ext cx="8065294" cy="4447486"/>
          </a:xfrm>
        </p:spPr>
        <p:txBody>
          <a:bodyPr>
            <a:normAutofit/>
          </a:bodyPr>
          <a:lstStyle/>
          <a:p>
            <a:r>
              <a:rPr lang="en-GB" dirty="0"/>
              <a:t>Check when all of your assignment deadlines are and put them in your diary. </a:t>
            </a:r>
          </a:p>
          <a:p>
            <a:endParaRPr lang="en-GB" dirty="0"/>
          </a:p>
          <a:p>
            <a:r>
              <a:rPr lang="en-GB" dirty="0"/>
              <a:t>If you’ve got three assignments all due in at the end of term, don’t save them all until the end – if you can, get some done early (by reading week!)</a:t>
            </a:r>
          </a:p>
          <a:p>
            <a:endParaRPr lang="en-GB" dirty="0"/>
          </a:p>
          <a:p>
            <a:r>
              <a:rPr lang="en-GB" b="1" dirty="0"/>
              <a:t>Don’t hand in anything late – the penalties are very severe!! </a:t>
            </a:r>
          </a:p>
          <a:p>
            <a:r>
              <a:rPr lang="en-GB" dirty="0"/>
              <a:t>10 percentage </a:t>
            </a:r>
            <a:r>
              <a:rPr lang="en-GB" b="1" dirty="0"/>
              <a:t>points</a:t>
            </a:r>
            <a:r>
              <a:rPr lang="en-GB" dirty="0"/>
              <a:t> for 0 to 2 days late</a:t>
            </a:r>
          </a:p>
          <a:p>
            <a:r>
              <a:rPr lang="en-GB" dirty="0"/>
              <a:t>Mark capped at 50% for 2 – 5 days late</a:t>
            </a:r>
          </a:p>
          <a:p>
            <a:r>
              <a:rPr lang="en-GB" dirty="0"/>
              <a:t>More than 5 days late – 1% </a:t>
            </a:r>
          </a:p>
          <a:p>
            <a:endParaRPr lang="en-GB" dirty="0"/>
          </a:p>
          <a:p>
            <a:pPr marL="0" indent="0">
              <a:buNone/>
            </a:pPr>
            <a:endParaRPr lang="en-GB" dirty="0"/>
          </a:p>
        </p:txBody>
      </p:sp>
    </p:spTree>
    <p:extLst>
      <p:ext uri="{BB962C8B-B14F-4D97-AF65-F5344CB8AC3E}">
        <p14:creationId xmlns:p14="http://schemas.microsoft.com/office/powerpoint/2010/main" val="3476095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#3: Time Management</a:t>
            </a:r>
          </a:p>
        </p:txBody>
      </p:sp>
      <p:sp>
        <p:nvSpPr>
          <p:cNvPr id="3" name="Content Placeholder 2"/>
          <p:cNvSpPr>
            <a:spLocks noGrp="1"/>
          </p:cNvSpPr>
          <p:nvPr>
            <p:ph idx="1"/>
          </p:nvPr>
        </p:nvSpPr>
        <p:spPr>
          <a:xfrm>
            <a:off x="628650" y="2226468"/>
            <a:ext cx="7886700" cy="3474244"/>
          </a:xfrm>
        </p:spPr>
        <p:txBody>
          <a:bodyPr>
            <a:normAutofit/>
          </a:bodyPr>
          <a:lstStyle/>
          <a:p>
            <a:r>
              <a:rPr lang="en-GB" dirty="0"/>
              <a:t>A masters degree (MSc, MA, </a:t>
            </a:r>
            <a:r>
              <a:rPr lang="en-GB" dirty="0" err="1"/>
              <a:t>MRes</a:t>
            </a:r>
            <a:r>
              <a:rPr lang="en-GB" dirty="0"/>
              <a:t>) is a </a:t>
            </a:r>
            <a:r>
              <a:rPr lang="en-GB" b="1" dirty="0"/>
              <a:t>LOT</a:t>
            </a:r>
            <a:r>
              <a:rPr lang="en-GB" dirty="0"/>
              <a:t> of work. </a:t>
            </a:r>
          </a:p>
          <a:p>
            <a:r>
              <a:rPr lang="en-GB" dirty="0"/>
              <a:t>An Average: 150 hours for each </a:t>
            </a:r>
            <a:r>
              <a:rPr lang="en-GB" b="1" dirty="0"/>
              <a:t>15 credit module </a:t>
            </a:r>
            <a:r>
              <a:rPr lang="en-GB" dirty="0"/>
              <a:t>= </a:t>
            </a:r>
            <a:r>
              <a:rPr lang="en-GB" b="1" dirty="0"/>
              <a:t>15hrs a week </a:t>
            </a:r>
            <a:r>
              <a:rPr lang="en-GB" dirty="0"/>
              <a:t>= </a:t>
            </a:r>
            <a:r>
              <a:rPr lang="en-GB" b="1" dirty="0"/>
              <a:t>3hrs per day</a:t>
            </a:r>
            <a:r>
              <a:rPr lang="en-GB" dirty="0"/>
              <a:t>, per module (for a 5 day week)</a:t>
            </a:r>
          </a:p>
          <a:p>
            <a:r>
              <a:rPr lang="en-GB" dirty="0"/>
              <a:t>4 modules per term = </a:t>
            </a:r>
          </a:p>
          <a:p>
            <a:pPr lvl="1"/>
            <a:r>
              <a:rPr lang="en-GB" dirty="0"/>
              <a:t>12 hrs per day of work (5 day week)</a:t>
            </a:r>
          </a:p>
          <a:p>
            <a:pPr lvl="1"/>
            <a:r>
              <a:rPr lang="en-GB" dirty="0"/>
              <a:t>10 hrs per day of work (6 day week)</a:t>
            </a:r>
          </a:p>
          <a:p>
            <a:pPr lvl="1"/>
            <a:r>
              <a:rPr lang="en-GB" dirty="0"/>
              <a:t>8.5 hrs per day of work (7 day week)</a:t>
            </a:r>
          </a:p>
          <a:p>
            <a:r>
              <a:rPr lang="en-GB" dirty="0"/>
              <a:t>None of this above includes the 7 days for reading week or holidays at the end of term, so not quite this heavy.</a:t>
            </a:r>
          </a:p>
          <a:p>
            <a:r>
              <a:rPr lang="en-GB" dirty="0"/>
              <a:t>Treat it like a 9am-5pm job and you will be fine…! But remember to build in some time off!</a:t>
            </a:r>
          </a:p>
        </p:txBody>
      </p:sp>
    </p:spTree>
    <p:extLst>
      <p:ext uri="{BB962C8B-B14F-4D97-AF65-F5344CB8AC3E}">
        <p14:creationId xmlns:p14="http://schemas.microsoft.com/office/powerpoint/2010/main" val="294291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D356-E8FF-4DD3-BB68-4577928497F0}"/>
              </a:ext>
            </a:extLst>
          </p:cNvPr>
          <p:cNvSpPr>
            <a:spLocks noGrp="1"/>
          </p:cNvSpPr>
          <p:nvPr>
            <p:ph type="title"/>
          </p:nvPr>
        </p:nvSpPr>
        <p:spPr/>
        <p:txBody>
          <a:bodyPr/>
          <a:lstStyle/>
          <a:p>
            <a:r>
              <a:rPr lang="en-GB" dirty="0"/>
              <a:t>Key to success #3: Time Management</a:t>
            </a:r>
          </a:p>
        </p:txBody>
      </p:sp>
      <p:sp>
        <p:nvSpPr>
          <p:cNvPr id="3" name="Content Placeholder 2">
            <a:extLst>
              <a:ext uri="{FF2B5EF4-FFF2-40B4-BE49-F238E27FC236}">
                <a16:creationId xmlns:a16="http://schemas.microsoft.com/office/drawing/2014/main" id="{D8C5B363-F25C-45FE-898C-747AF36AACB6}"/>
              </a:ext>
            </a:extLst>
          </p:cNvPr>
          <p:cNvSpPr>
            <a:spLocks noGrp="1"/>
          </p:cNvSpPr>
          <p:nvPr>
            <p:ph idx="1"/>
          </p:nvPr>
        </p:nvSpPr>
        <p:spPr/>
        <p:txBody>
          <a:bodyPr/>
          <a:lstStyle/>
          <a:p>
            <a:r>
              <a:rPr lang="en-GB" dirty="0"/>
              <a:t>UK Masters Degrees are largely </a:t>
            </a:r>
            <a:r>
              <a:rPr lang="en-GB" b="1" dirty="0"/>
              <a:t>SELF-GUIDED</a:t>
            </a:r>
          </a:p>
          <a:p>
            <a:endParaRPr lang="en-GB" dirty="0"/>
          </a:p>
          <a:p>
            <a:r>
              <a:rPr lang="en-GB" dirty="0"/>
              <a:t>This means </a:t>
            </a:r>
            <a:r>
              <a:rPr lang="en-GB" b="1" dirty="0"/>
              <a:t>YOU</a:t>
            </a:r>
            <a:r>
              <a:rPr lang="en-GB" dirty="0"/>
              <a:t> have to decide what to work on and when outside of classroom hours – we won’t tell you exactly what to do, you have to decide for yourself</a:t>
            </a:r>
          </a:p>
          <a:p>
            <a:endParaRPr lang="en-GB" dirty="0"/>
          </a:p>
          <a:p>
            <a:r>
              <a:rPr lang="en-GB" b="1" dirty="0"/>
              <a:t>#Tip: Devise a weekly timetable for working outside of class – treat your Masters year like a job</a:t>
            </a:r>
          </a:p>
          <a:p>
            <a:endParaRPr lang="en-US" b="1" dirty="0"/>
          </a:p>
          <a:p>
            <a:r>
              <a:rPr lang="en-US" b="1" dirty="0"/>
              <a:t>Don’t over commit yourself…you don’t need to be doing internships whist doing the MSc. </a:t>
            </a:r>
            <a:r>
              <a:rPr lang="en-US" dirty="0"/>
              <a:t>Within the dissertation module there are plenty of opportunities to work on research projects in the department and with external partners.</a:t>
            </a:r>
            <a:endParaRPr lang="en-GB" b="1" dirty="0"/>
          </a:p>
        </p:txBody>
      </p:sp>
    </p:spTree>
    <p:extLst>
      <p:ext uri="{BB962C8B-B14F-4D97-AF65-F5344CB8AC3E}">
        <p14:creationId xmlns:p14="http://schemas.microsoft.com/office/powerpoint/2010/main" val="3201730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#1: Reading</a:t>
            </a:r>
          </a:p>
        </p:txBody>
      </p:sp>
      <p:sp>
        <p:nvSpPr>
          <p:cNvPr id="3" name="Content Placeholder 2"/>
          <p:cNvSpPr>
            <a:spLocks noGrp="1"/>
          </p:cNvSpPr>
          <p:nvPr>
            <p:ph idx="1"/>
          </p:nvPr>
        </p:nvSpPr>
        <p:spPr>
          <a:xfrm>
            <a:off x="628650" y="2226469"/>
            <a:ext cx="4643438" cy="3263504"/>
          </a:xfrm>
        </p:spPr>
        <p:txBody>
          <a:bodyPr/>
          <a:lstStyle/>
          <a:p>
            <a:r>
              <a:rPr lang="en-GB" dirty="0"/>
              <a:t>The UCL Library Services Website is a very good place to start if you want to find books located in UCL </a:t>
            </a:r>
            <a:r>
              <a:rPr lang="en-GB" dirty="0">
                <a:hlinkClick r:id="rId2"/>
              </a:rPr>
              <a:t>http://www.ucl.ac.uk/library/</a:t>
            </a:r>
            <a:r>
              <a:rPr lang="en-GB" dirty="0"/>
              <a:t> </a:t>
            </a:r>
          </a:p>
          <a:p>
            <a:r>
              <a:rPr lang="en-GB" dirty="0"/>
              <a:t>UCL has lots of libraries – discover the important ones for you are this week</a:t>
            </a:r>
          </a:p>
          <a:p>
            <a:r>
              <a:rPr lang="en-GB" dirty="0"/>
              <a:t>You will probably find most useful items in the UCL Science Library, the Bartlett Library or we have a small CASA library where you can borrow books</a:t>
            </a:r>
          </a:p>
        </p:txBody>
      </p:sp>
      <p:pic>
        <p:nvPicPr>
          <p:cNvPr id="1026" name="Picture 2" descr="Science Library buil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696" y="1245394"/>
            <a:ext cx="3011645" cy="301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729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3D7AF-343A-4273-ADA3-B58EF64DF7C8}"/>
              </a:ext>
            </a:extLst>
          </p:cNvPr>
          <p:cNvSpPr>
            <a:spLocks noGrp="1"/>
          </p:cNvSpPr>
          <p:nvPr>
            <p:ph type="title"/>
          </p:nvPr>
        </p:nvSpPr>
        <p:spPr/>
        <p:txBody>
          <a:bodyPr/>
          <a:lstStyle/>
          <a:p>
            <a:r>
              <a:rPr lang="en-GB" dirty="0"/>
              <a:t>Key to Success #4: Creativity</a:t>
            </a:r>
          </a:p>
        </p:txBody>
      </p:sp>
      <p:sp>
        <p:nvSpPr>
          <p:cNvPr id="3" name="Content Placeholder 2">
            <a:extLst>
              <a:ext uri="{FF2B5EF4-FFF2-40B4-BE49-F238E27FC236}">
                <a16:creationId xmlns:a16="http://schemas.microsoft.com/office/drawing/2014/main" id="{91EC3B89-B4DF-4D1D-88EB-E2E373B39564}"/>
              </a:ext>
            </a:extLst>
          </p:cNvPr>
          <p:cNvSpPr>
            <a:spLocks noGrp="1"/>
          </p:cNvSpPr>
          <p:nvPr>
            <p:ph idx="1"/>
          </p:nvPr>
        </p:nvSpPr>
        <p:spPr>
          <a:xfrm>
            <a:off x="507492" y="1574800"/>
            <a:ext cx="8065294" cy="5167745"/>
          </a:xfrm>
        </p:spPr>
        <p:txBody>
          <a:bodyPr>
            <a:normAutofit/>
          </a:bodyPr>
          <a:lstStyle/>
          <a:p>
            <a:r>
              <a:rPr lang="en-GB" dirty="0"/>
              <a:t>In this degree, we will ask you to be creative – many of the essay questions and assessment tasks require you to define or identify your own problems to address e.g.</a:t>
            </a:r>
          </a:p>
          <a:p>
            <a:r>
              <a:rPr lang="en-GB" dirty="0"/>
              <a:t>Come up with an interesting urban problem to look at that spatial data and spatial analysis techniques could help solve…start simple and visualise the data</a:t>
            </a:r>
          </a:p>
          <a:p>
            <a:r>
              <a:rPr lang="en-GB" b="1" dirty="0"/>
              <a:t>Issue: </a:t>
            </a:r>
            <a:r>
              <a:rPr lang="en-GB" dirty="0"/>
              <a:t>“I’m not a creative person…”</a:t>
            </a:r>
          </a:p>
          <a:p>
            <a:r>
              <a:rPr lang="en-GB" b="1" dirty="0"/>
              <a:t>Solution:</a:t>
            </a:r>
          </a:p>
          <a:p>
            <a:pPr marL="342900" indent="-342900">
              <a:buFont typeface="+mj-lt"/>
              <a:buAutoNum type="arabicPeriod"/>
            </a:pPr>
            <a:r>
              <a:rPr lang="en-GB" dirty="0"/>
              <a:t>Creativity problems can largely be solved through being more aware of what other people have done / are doing in a given area. READ WIDELY. </a:t>
            </a:r>
          </a:p>
          <a:p>
            <a:pPr marL="342900" indent="-342900">
              <a:buFont typeface="+mj-lt"/>
              <a:buAutoNum type="arabicPeriod"/>
            </a:pPr>
            <a:r>
              <a:rPr lang="en-US" dirty="0"/>
              <a:t>Think of how the methods you’ve been taught could be applied to other countries, data or situations</a:t>
            </a:r>
            <a:endParaRPr lang="en-GB" dirty="0"/>
          </a:p>
          <a:p>
            <a:pPr marL="342900" indent="-342900">
              <a:buFont typeface="+mj-lt"/>
              <a:buAutoNum type="arabicPeriod"/>
            </a:pPr>
            <a:r>
              <a:rPr lang="en-GB" dirty="0"/>
              <a:t>Ask yourself how policies / literature could have been done better or even made use of spatial data. Or how does one country / paper compare to others.</a:t>
            </a:r>
          </a:p>
          <a:p>
            <a:pPr marL="342900" indent="-342900">
              <a:buFont typeface="+mj-lt"/>
              <a:buAutoNum type="arabicPeriod"/>
            </a:pPr>
            <a:r>
              <a:rPr lang="en-US" dirty="0"/>
              <a:t>Think if the solution you’ve read is data informed or could it be improved.</a:t>
            </a:r>
          </a:p>
          <a:p>
            <a:pPr marL="342900" indent="-342900">
              <a:buFont typeface="+mj-lt"/>
              <a:buAutoNum type="arabicPeriod"/>
            </a:pPr>
            <a:r>
              <a:rPr lang="en-US" dirty="0"/>
              <a:t>This is being critical, you can apply this logic to almost anything…reflect on your day, what went well and not so well, what could you do in future to improve things?</a:t>
            </a:r>
          </a:p>
        </p:txBody>
      </p:sp>
    </p:spTree>
    <p:extLst>
      <p:ext uri="{BB962C8B-B14F-4D97-AF65-F5344CB8AC3E}">
        <p14:creationId xmlns:p14="http://schemas.microsoft.com/office/powerpoint/2010/main" val="2648691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CA85-2B03-4207-B164-3680EC628B52}"/>
              </a:ext>
            </a:extLst>
          </p:cNvPr>
          <p:cNvSpPr>
            <a:spLocks noGrp="1"/>
          </p:cNvSpPr>
          <p:nvPr>
            <p:ph type="title"/>
          </p:nvPr>
        </p:nvSpPr>
        <p:spPr/>
        <p:txBody>
          <a:bodyPr/>
          <a:lstStyle/>
          <a:p>
            <a:r>
              <a:rPr lang="en-GB" dirty="0"/>
              <a:t>Key to Success #5: Resitting failed work</a:t>
            </a:r>
          </a:p>
        </p:txBody>
      </p:sp>
      <p:sp>
        <p:nvSpPr>
          <p:cNvPr id="3" name="Content Placeholder 2">
            <a:extLst>
              <a:ext uri="{FF2B5EF4-FFF2-40B4-BE49-F238E27FC236}">
                <a16:creationId xmlns:a16="http://schemas.microsoft.com/office/drawing/2014/main" id="{DB6D2CF1-4473-4D38-8423-82C84F57A906}"/>
              </a:ext>
            </a:extLst>
          </p:cNvPr>
          <p:cNvSpPr>
            <a:spLocks noGrp="1"/>
          </p:cNvSpPr>
          <p:nvPr>
            <p:ph idx="1"/>
          </p:nvPr>
        </p:nvSpPr>
        <p:spPr>
          <a:xfrm>
            <a:off x="507492" y="2011680"/>
            <a:ext cx="8065294" cy="4212951"/>
          </a:xfrm>
        </p:spPr>
        <p:txBody>
          <a:bodyPr>
            <a:normAutofit/>
          </a:bodyPr>
          <a:lstStyle/>
          <a:p>
            <a:r>
              <a:rPr lang="en-US" dirty="0"/>
              <a:t>Sometimes things can go wrong for various reasons.</a:t>
            </a:r>
            <a:endParaRPr lang="en-GB" dirty="0"/>
          </a:p>
          <a:p>
            <a:endParaRPr lang="en-GB" dirty="0"/>
          </a:p>
          <a:p>
            <a:r>
              <a:rPr lang="en-GB" dirty="0"/>
              <a:t>You get 2 attempts to pass a module, passing is 50 or more:</a:t>
            </a:r>
          </a:p>
          <a:p>
            <a:endParaRPr lang="en-GB" dirty="0"/>
          </a:p>
          <a:p>
            <a:r>
              <a:rPr lang="en-GB" dirty="0"/>
              <a:t>1. If you fail a module </a:t>
            </a:r>
            <a:r>
              <a:rPr lang="en-GB" b="1" dirty="0"/>
              <a:t>first time</a:t>
            </a:r>
            <a:r>
              <a:rPr lang="en-GB" dirty="0"/>
              <a:t>, speak to your module leader to find out what went wrong and how you can correct it a second time</a:t>
            </a:r>
          </a:p>
          <a:p>
            <a:endParaRPr lang="en-GB" dirty="0"/>
          </a:p>
          <a:p>
            <a:r>
              <a:rPr lang="en-GB" dirty="0"/>
              <a:t>2. Don’t fail a </a:t>
            </a:r>
            <a:r>
              <a:rPr lang="en-GB" b="1" dirty="0"/>
              <a:t>second time </a:t>
            </a:r>
            <a:r>
              <a:rPr lang="en-GB" dirty="0"/>
              <a:t>– if you fail a second time, then you cannot pass a module and you will not gain enough credits to complete your masters degree</a:t>
            </a:r>
          </a:p>
          <a:p>
            <a:endParaRPr lang="en-US" dirty="0"/>
          </a:p>
          <a:p>
            <a:r>
              <a:rPr lang="en-US" dirty="0"/>
              <a:t>You can also have 2 modules ‘pass condoned’ if they are between 40 and 49 (not the dissertation).</a:t>
            </a:r>
            <a:endParaRPr lang="en-GB" dirty="0"/>
          </a:p>
        </p:txBody>
      </p:sp>
    </p:spTree>
    <p:extLst>
      <p:ext uri="{BB962C8B-B14F-4D97-AF65-F5344CB8AC3E}">
        <p14:creationId xmlns:p14="http://schemas.microsoft.com/office/powerpoint/2010/main" val="2476952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CA85-2B03-4207-B164-3680EC628B52}"/>
              </a:ext>
            </a:extLst>
          </p:cNvPr>
          <p:cNvSpPr>
            <a:spLocks noGrp="1"/>
          </p:cNvSpPr>
          <p:nvPr>
            <p:ph type="title"/>
          </p:nvPr>
        </p:nvSpPr>
        <p:spPr/>
        <p:txBody>
          <a:bodyPr/>
          <a:lstStyle/>
          <a:p>
            <a:r>
              <a:rPr lang="en-GB" dirty="0"/>
              <a:t>Key to Success #6: Talk to us</a:t>
            </a:r>
          </a:p>
        </p:txBody>
      </p:sp>
      <p:sp>
        <p:nvSpPr>
          <p:cNvPr id="3" name="Content Placeholder 2">
            <a:extLst>
              <a:ext uri="{FF2B5EF4-FFF2-40B4-BE49-F238E27FC236}">
                <a16:creationId xmlns:a16="http://schemas.microsoft.com/office/drawing/2014/main" id="{DB6D2CF1-4473-4D38-8423-82C84F57A906}"/>
              </a:ext>
            </a:extLst>
          </p:cNvPr>
          <p:cNvSpPr>
            <a:spLocks noGrp="1"/>
          </p:cNvSpPr>
          <p:nvPr>
            <p:ph idx="1"/>
          </p:nvPr>
        </p:nvSpPr>
        <p:spPr/>
        <p:txBody>
          <a:bodyPr>
            <a:normAutofit/>
          </a:bodyPr>
          <a:lstStyle/>
          <a:p>
            <a:r>
              <a:rPr lang="en-US" dirty="0"/>
              <a:t>You could email an academic to ask a question, typically they will reply in 3-5 working days.</a:t>
            </a:r>
          </a:p>
          <a:p>
            <a:endParaRPr lang="en-US" dirty="0"/>
          </a:p>
          <a:p>
            <a:r>
              <a:rPr lang="en-US" dirty="0"/>
              <a:t>For anything non-personal in nature then you should be using slack. Typical response time 1 day (although varies based on staff on the module).</a:t>
            </a:r>
          </a:p>
          <a:p>
            <a:endParaRPr lang="en-US" dirty="0"/>
          </a:p>
          <a:p>
            <a:r>
              <a:rPr lang="en-US" dirty="0"/>
              <a:t>What always happens after the first lectures is that we get lots of emails asking the very same questions. By term 3 everyone will ask questions on slack. </a:t>
            </a:r>
          </a:p>
          <a:p>
            <a:endParaRPr lang="en-US" dirty="0"/>
          </a:p>
          <a:p>
            <a:r>
              <a:rPr lang="en-GB" dirty="0"/>
              <a:t> Slack intro: </a:t>
            </a:r>
            <a:r>
              <a:rPr lang="en-GB" u="sng" dirty="0">
                <a:hlinkClick r:id="rId2"/>
              </a:rPr>
              <a:t>https://www.youtube.com/watch?v=6wjmH5qL3Ms</a:t>
            </a:r>
            <a:r>
              <a:rPr lang="en-GB" u="sng" dirty="0"/>
              <a:t> </a:t>
            </a:r>
            <a:endParaRPr lang="en-US" dirty="0"/>
          </a:p>
          <a:p>
            <a:endParaRPr lang="en-US" dirty="0"/>
          </a:p>
          <a:p>
            <a:endParaRPr lang="en-GB" dirty="0"/>
          </a:p>
        </p:txBody>
      </p:sp>
      <p:pic>
        <p:nvPicPr>
          <p:cNvPr id="4" name="Picture 3">
            <a:extLst>
              <a:ext uri="{FF2B5EF4-FFF2-40B4-BE49-F238E27FC236}">
                <a16:creationId xmlns:a16="http://schemas.microsoft.com/office/drawing/2014/main" id="{4106286F-7334-482C-AB45-565598D3665F}"/>
              </a:ext>
            </a:extLst>
          </p:cNvPr>
          <p:cNvPicPr>
            <a:picLocks noChangeAspect="1"/>
          </p:cNvPicPr>
          <p:nvPr/>
        </p:nvPicPr>
        <p:blipFill>
          <a:blip r:embed="rId3"/>
          <a:stretch>
            <a:fillRect/>
          </a:stretch>
        </p:blipFill>
        <p:spPr>
          <a:xfrm>
            <a:off x="6461446" y="852382"/>
            <a:ext cx="952500" cy="952500"/>
          </a:xfrm>
          <a:prstGeom prst="rect">
            <a:avLst/>
          </a:prstGeom>
        </p:spPr>
      </p:pic>
      <p:sp>
        <p:nvSpPr>
          <p:cNvPr id="5" name="Lightning Bolt 4">
            <a:extLst>
              <a:ext uri="{FF2B5EF4-FFF2-40B4-BE49-F238E27FC236}">
                <a16:creationId xmlns:a16="http://schemas.microsoft.com/office/drawing/2014/main" id="{FC3D0E04-2803-44E7-9CCA-004F117E7B8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ightning Bolt 5">
            <a:extLst>
              <a:ext uri="{FF2B5EF4-FFF2-40B4-BE49-F238E27FC236}">
                <a16:creationId xmlns:a16="http://schemas.microsoft.com/office/drawing/2014/main" id="{D4E00D04-16D8-43BB-8385-E6E05146B90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153B1407-C99D-4271-B594-0F6880864B3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059BD043-47BC-4EC7-9AE4-BE39538DC127}"/>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264A549F-6C5B-48A8-8148-00E46C21319F}"/>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11AB0EDF-C27B-4698-9761-776DE36271F7}"/>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98504597-91A3-45BF-86EB-F60A264DC36F}"/>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8979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CA85-2B03-4207-B164-3680EC628B52}"/>
              </a:ext>
            </a:extLst>
          </p:cNvPr>
          <p:cNvSpPr>
            <a:spLocks noGrp="1"/>
          </p:cNvSpPr>
          <p:nvPr>
            <p:ph type="title"/>
          </p:nvPr>
        </p:nvSpPr>
        <p:spPr/>
        <p:txBody>
          <a:bodyPr/>
          <a:lstStyle/>
          <a:p>
            <a:r>
              <a:rPr lang="en-GB" dirty="0"/>
              <a:t>Key to Success #6: Talk to us</a:t>
            </a:r>
          </a:p>
        </p:txBody>
      </p:sp>
      <p:sp>
        <p:nvSpPr>
          <p:cNvPr id="3" name="Content Placeholder 2">
            <a:extLst>
              <a:ext uri="{FF2B5EF4-FFF2-40B4-BE49-F238E27FC236}">
                <a16:creationId xmlns:a16="http://schemas.microsoft.com/office/drawing/2014/main" id="{DB6D2CF1-4473-4D38-8423-82C84F57A906}"/>
              </a:ext>
            </a:extLst>
          </p:cNvPr>
          <p:cNvSpPr>
            <a:spLocks noGrp="1"/>
          </p:cNvSpPr>
          <p:nvPr>
            <p:ph idx="1"/>
          </p:nvPr>
        </p:nvSpPr>
        <p:spPr>
          <a:xfrm>
            <a:off x="507492" y="2011680"/>
            <a:ext cx="8065294" cy="4464621"/>
          </a:xfrm>
        </p:spPr>
        <p:txBody>
          <a:bodyPr>
            <a:normAutofit/>
          </a:bodyPr>
          <a:lstStyle/>
          <a:p>
            <a:r>
              <a:rPr lang="en-US" b="1" dirty="0"/>
              <a:t>Important things to note</a:t>
            </a:r>
          </a:p>
          <a:p>
            <a:endParaRPr lang="en-US" dirty="0"/>
          </a:p>
          <a:p>
            <a:pPr marL="342900" indent="-342900">
              <a:buFont typeface="+mj-lt"/>
              <a:buAutoNum type="arabicPeriod"/>
            </a:pPr>
            <a:r>
              <a:rPr lang="en-US" dirty="0"/>
              <a:t>There are no ‘stupid’ questions</a:t>
            </a:r>
          </a:p>
          <a:p>
            <a:pPr marL="342900" indent="-342900">
              <a:buFont typeface="+mj-lt"/>
              <a:buAutoNum type="arabicPeriod"/>
            </a:pPr>
            <a:r>
              <a:rPr lang="en-US" dirty="0"/>
              <a:t>But you can ask the right questions….”it just doesn’t work and I haven’t tried to fix it”</a:t>
            </a:r>
          </a:p>
          <a:p>
            <a:pPr marL="342900" indent="-342900">
              <a:buFont typeface="+mj-lt"/>
              <a:buAutoNum type="arabicPeriod"/>
            </a:pPr>
            <a:r>
              <a:rPr lang="en-US" b="1" dirty="0"/>
              <a:t>You are never bothering </a:t>
            </a:r>
            <a:r>
              <a:rPr lang="en-US" dirty="0"/>
              <a:t>us to ask a question</a:t>
            </a:r>
          </a:p>
          <a:p>
            <a:pPr marL="342900" indent="-342900">
              <a:buFont typeface="+mj-lt"/>
              <a:buAutoNum type="arabicPeriod"/>
            </a:pPr>
            <a:r>
              <a:rPr lang="en-US" dirty="0"/>
              <a:t>If someone can’t pronounce something it means they learnt it from a book. This is a good thing. I constantly mispronounce things. </a:t>
            </a:r>
          </a:p>
          <a:p>
            <a:pPr marL="342900" indent="-342900">
              <a:buFont typeface="+mj-lt"/>
              <a:buAutoNum type="arabicPeriod"/>
            </a:pPr>
            <a:r>
              <a:rPr lang="en-US" dirty="0"/>
              <a:t>To get where we are, we have sat where you sit now</a:t>
            </a:r>
          </a:p>
          <a:p>
            <a:pPr marL="342900" indent="-342900">
              <a:buFont typeface="+mj-lt"/>
              <a:buAutoNum type="arabicPeriod"/>
            </a:pPr>
            <a:r>
              <a:rPr lang="en-US" dirty="0"/>
              <a:t>If you aren’t comfortable using your name on slack you can be anonymous…</a:t>
            </a:r>
          </a:p>
          <a:p>
            <a:pPr marL="342900" indent="-342900">
              <a:buFont typeface="+mj-lt"/>
              <a:buAutoNum type="arabicPeriod"/>
            </a:pPr>
            <a:r>
              <a:rPr lang="en-US" dirty="0"/>
              <a:t>Do email for personal issues and tell us things that might impact your studies </a:t>
            </a:r>
            <a:r>
              <a:rPr lang="en-US" b="1" dirty="0"/>
              <a:t>before</a:t>
            </a:r>
            <a:r>
              <a:rPr lang="en-US" dirty="0"/>
              <a:t> deadlines</a:t>
            </a:r>
          </a:p>
          <a:p>
            <a:pPr marL="342900" indent="-342900">
              <a:buFont typeface="+mj-lt"/>
              <a:buAutoNum type="arabicPeriod"/>
            </a:pPr>
            <a:r>
              <a:rPr lang="en-US" dirty="0"/>
              <a:t>Did I say there are no stupid questions</a:t>
            </a:r>
          </a:p>
          <a:p>
            <a:pPr marL="342900" indent="-342900">
              <a:buFont typeface="+mj-lt"/>
              <a:buAutoNum type="arabicPeriod"/>
            </a:pPr>
            <a:endParaRPr lang="en-US" dirty="0"/>
          </a:p>
          <a:p>
            <a:pPr marL="342900" indent="-342900">
              <a:buFont typeface="+mj-lt"/>
              <a:buAutoNum type="arabicPeriod"/>
            </a:pPr>
            <a:endParaRPr lang="en-US" dirty="0"/>
          </a:p>
          <a:p>
            <a:endParaRPr lang="en-US" dirty="0"/>
          </a:p>
          <a:p>
            <a:endParaRPr lang="en-US" dirty="0"/>
          </a:p>
          <a:p>
            <a:endParaRPr lang="en-GB" dirty="0"/>
          </a:p>
        </p:txBody>
      </p:sp>
      <p:pic>
        <p:nvPicPr>
          <p:cNvPr id="4" name="Picture 3">
            <a:extLst>
              <a:ext uri="{FF2B5EF4-FFF2-40B4-BE49-F238E27FC236}">
                <a16:creationId xmlns:a16="http://schemas.microsoft.com/office/drawing/2014/main" id="{4106286F-7334-482C-AB45-565598D3665F}"/>
              </a:ext>
            </a:extLst>
          </p:cNvPr>
          <p:cNvPicPr>
            <a:picLocks noChangeAspect="1"/>
          </p:cNvPicPr>
          <p:nvPr/>
        </p:nvPicPr>
        <p:blipFill>
          <a:blip r:embed="rId2"/>
          <a:stretch>
            <a:fillRect/>
          </a:stretch>
        </p:blipFill>
        <p:spPr>
          <a:xfrm>
            <a:off x="6461446" y="852382"/>
            <a:ext cx="952500" cy="952500"/>
          </a:xfrm>
          <a:prstGeom prst="rect">
            <a:avLst/>
          </a:prstGeom>
        </p:spPr>
      </p:pic>
    </p:spTree>
    <p:extLst>
      <p:ext uri="{BB962C8B-B14F-4D97-AF65-F5344CB8AC3E}">
        <p14:creationId xmlns:p14="http://schemas.microsoft.com/office/powerpoint/2010/main" val="617637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CA85-2B03-4207-B164-3680EC628B52}"/>
              </a:ext>
            </a:extLst>
          </p:cNvPr>
          <p:cNvSpPr>
            <a:spLocks noGrp="1"/>
          </p:cNvSpPr>
          <p:nvPr>
            <p:ph type="title"/>
          </p:nvPr>
        </p:nvSpPr>
        <p:spPr/>
        <p:txBody>
          <a:bodyPr/>
          <a:lstStyle/>
          <a:p>
            <a:r>
              <a:rPr lang="en-GB" dirty="0"/>
              <a:t>Key to Success #6: Talk to us</a:t>
            </a:r>
          </a:p>
        </p:txBody>
      </p:sp>
      <p:sp>
        <p:nvSpPr>
          <p:cNvPr id="3" name="Content Placeholder 2">
            <a:extLst>
              <a:ext uri="{FF2B5EF4-FFF2-40B4-BE49-F238E27FC236}">
                <a16:creationId xmlns:a16="http://schemas.microsoft.com/office/drawing/2014/main" id="{DB6D2CF1-4473-4D38-8423-82C84F57A906}"/>
              </a:ext>
            </a:extLst>
          </p:cNvPr>
          <p:cNvSpPr>
            <a:spLocks noGrp="1"/>
          </p:cNvSpPr>
          <p:nvPr>
            <p:ph idx="1"/>
          </p:nvPr>
        </p:nvSpPr>
        <p:spPr>
          <a:xfrm>
            <a:off x="507492" y="2011680"/>
            <a:ext cx="8065294" cy="4464621"/>
          </a:xfrm>
        </p:spPr>
        <p:txBody>
          <a:bodyPr>
            <a:normAutofit lnSpcReduction="10000"/>
          </a:bodyPr>
          <a:lstStyle/>
          <a:p>
            <a:r>
              <a:rPr lang="en-US" b="1" dirty="0"/>
              <a:t>An example of a question to ask on slack</a:t>
            </a:r>
          </a:p>
          <a:p>
            <a:endParaRPr lang="en-US" dirty="0"/>
          </a:p>
          <a:p>
            <a:r>
              <a:rPr lang="en-US" b="1" dirty="0"/>
              <a:t>Problem: </a:t>
            </a:r>
            <a:r>
              <a:rPr lang="en-US" dirty="0"/>
              <a:t>You can’t load a shapefile file (common file in spatial analysis).</a:t>
            </a:r>
          </a:p>
          <a:p>
            <a:endParaRPr lang="en-US" b="1" dirty="0"/>
          </a:p>
          <a:p>
            <a:r>
              <a:rPr lang="en-US" b="1" dirty="0"/>
              <a:t>Pick question 1 or 2</a:t>
            </a:r>
          </a:p>
          <a:p>
            <a:pPr marL="342900" indent="-342900">
              <a:buFont typeface="+mj-lt"/>
              <a:buAutoNum type="arabicPeriod"/>
            </a:pPr>
            <a:r>
              <a:rPr lang="en-US" dirty="0"/>
              <a:t>Hey Andy. I can’t load this shapefile, can you help?</a:t>
            </a:r>
          </a:p>
          <a:p>
            <a:pPr marL="342900" indent="-342900">
              <a:buFont typeface="+mj-lt"/>
              <a:buAutoNum type="arabicPeriod"/>
            </a:pPr>
            <a:endParaRPr lang="en-US" dirty="0"/>
          </a:p>
          <a:p>
            <a:pPr marL="342900" indent="-342900">
              <a:buFont typeface="+mj-lt"/>
              <a:buAutoNum type="arabicPeriod"/>
            </a:pPr>
            <a:r>
              <a:rPr lang="en-US" dirty="0"/>
              <a:t>Hey Andy. I can’t load this shapefile. I’ve checked the workshop materials (section x) and online (insert website) and know I need several files and not just the .</a:t>
            </a:r>
            <a:r>
              <a:rPr lang="en-US" dirty="0" err="1"/>
              <a:t>shp</a:t>
            </a:r>
            <a:r>
              <a:rPr lang="en-US" dirty="0"/>
              <a:t> but I’m not sure what I’m missing, could you please have a look? (screenshot taken of the files)</a:t>
            </a:r>
          </a:p>
          <a:p>
            <a:pPr marL="342900" indent="-342900">
              <a:buFont typeface="+mj-lt"/>
              <a:buAutoNum type="arabicPeriod"/>
            </a:pPr>
            <a:endParaRPr lang="en-US" dirty="0"/>
          </a:p>
          <a:p>
            <a:pPr marL="0" indent="0">
              <a:buNone/>
            </a:pPr>
            <a:r>
              <a:rPr lang="en-US" b="1" dirty="0"/>
              <a:t>If your question involves code or analysis then try to give the minimum worked example (or MWE)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endParaRPr lang="en-US" dirty="0"/>
          </a:p>
          <a:p>
            <a:endParaRPr lang="en-US" dirty="0"/>
          </a:p>
          <a:p>
            <a:endParaRPr lang="en-GB" dirty="0"/>
          </a:p>
        </p:txBody>
      </p:sp>
      <p:pic>
        <p:nvPicPr>
          <p:cNvPr id="4" name="Picture 3">
            <a:extLst>
              <a:ext uri="{FF2B5EF4-FFF2-40B4-BE49-F238E27FC236}">
                <a16:creationId xmlns:a16="http://schemas.microsoft.com/office/drawing/2014/main" id="{4106286F-7334-482C-AB45-565598D3665F}"/>
              </a:ext>
            </a:extLst>
          </p:cNvPr>
          <p:cNvPicPr>
            <a:picLocks noChangeAspect="1"/>
          </p:cNvPicPr>
          <p:nvPr/>
        </p:nvPicPr>
        <p:blipFill>
          <a:blip r:embed="rId2"/>
          <a:stretch>
            <a:fillRect/>
          </a:stretch>
        </p:blipFill>
        <p:spPr>
          <a:xfrm>
            <a:off x="6461446" y="852382"/>
            <a:ext cx="952500" cy="952500"/>
          </a:xfrm>
          <a:prstGeom prst="rect">
            <a:avLst/>
          </a:prstGeom>
        </p:spPr>
      </p:pic>
    </p:spTree>
    <p:extLst>
      <p:ext uri="{BB962C8B-B14F-4D97-AF65-F5344CB8AC3E}">
        <p14:creationId xmlns:p14="http://schemas.microsoft.com/office/powerpoint/2010/main" val="3880144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is </a:t>
            </a:r>
            <a:r>
              <a:rPr lang="en-US" dirty="0"/>
              <a:t>question</a:t>
            </a:r>
            <a:r>
              <a:rPr lang="en-GB" dirty="0"/>
              <a:t> 2 better?</a:t>
            </a:r>
          </a:p>
        </p:txBody>
      </p:sp>
      <p:sp>
        <p:nvSpPr>
          <p:cNvPr id="4" name="Lightning Bolt 3">
            <a:extLst>
              <a:ext uri="{FF2B5EF4-FFF2-40B4-BE49-F238E27FC236}">
                <a16:creationId xmlns:a16="http://schemas.microsoft.com/office/drawing/2014/main" id="{B1A0D05A-9F84-48AE-867D-8059EE56C4D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E8587925-A287-4658-B67B-24521EF4D59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ightning Bolt 5">
            <a:extLst>
              <a:ext uri="{FF2B5EF4-FFF2-40B4-BE49-F238E27FC236}">
                <a16:creationId xmlns:a16="http://schemas.microsoft.com/office/drawing/2014/main" id="{5D23E901-5F73-4C82-8E36-367A742E3104}"/>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descr="-">
            <a:extLst>
              <a:ext uri="{FF2B5EF4-FFF2-40B4-BE49-F238E27FC236}">
                <a16:creationId xmlns:a16="http://schemas.microsoft.com/office/drawing/2014/main" id="{9AF04216-90D2-480C-A5D5-FE8D77C4BFB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3316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CA85-2B03-4207-B164-3680EC628B52}"/>
              </a:ext>
            </a:extLst>
          </p:cNvPr>
          <p:cNvSpPr>
            <a:spLocks noGrp="1"/>
          </p:cNvSpPr>
          <p:nvPr>
            <p:ph type="title"/>
          </p:nvPr>
        </p:nvSpPr>
        <p:spPr/>
        <p:txBody>
          <a:bodyPr/>
          <a:lstStyle/>
          <a:p>
            <a:r>
              <a:rPr lang="en-GB" dirty="0"/>
              <a:t>Key to Success #6: Talking</a:t>
            </a:r>
          </a:p>
        </p:txBody>
      </p:sp>
      <p:sp>
        <p:nvSpPr>
          <p:cNvPr id="9" name="Content Placeholder 2">
            <a:extLst>
              <a:ext uri="{FF2B5EF4-FFF2-40B4-BE49-F238E27FC236}">
                <a16:creationId xmlns:a16="http://schemas.microsoft.com/office/drawing/2014/main" id="{BE335C8B-1257-410F-8445-9ED31C3D4CEF}"/>
              </a:ext>
            </a:extLst>
          </p:cNvPr>
          <p:cNvSpPr>
            <a:spLocks noGrp="1"/>
          </p:cNvSpPr>
          <p:nvPr>
            <p:ph idx="1"/>
          </p:nvPr>
        </p:nvSpPr>
        <p:spPr>
          <a:xfrm>
            <a:off x="1677798" y="2011363"/>
            <a:ext cx="6894702" cy="3767137"/>
          </a:xfrm>
        </p:spPr>
        <p:txBody>
          <a:bodyPr>
            <a:normAutofit/>
          </a:bodyPr>
          <a:lstStyle/>
          <a:p>
            <a:pPr marL="0" indent="0">
              <a:buNone/>
            </a:pPr>
            <a:endParaRPr lang="en-US" b="1" dirty="0"/>
          </a:p>
          <a:p>
            <a:pPr marL="0" indent="0">
              <a:buNone/>
            </a:pPr>
            <a:r>
              <a:rPr lang="en-US" b="1" dirty="0"/>
              <a:t>= Questions that you want answered by the teaching team for the module or questions that you want to discuss with each other knowing the staff can help</a:t>
            </a:r>
            <a:endParaRPr lang="en-US" dirty="0"/>
          </a:p>
          <a:p>
            <a:pPr marL="0" indent="0">
              <a:buNone/>
            </a:pPr>
            <a:endParaRPr lang="en-US" dirty="0"/>
          </a:p>
          <a:p>
            <a:pPr marL="0" indent="0">
              <a:buNone/>
            </a:pPr>
            <a:endParaRPr lang="en-US" dirty="0"/>
          </a:p>
          <a:p>
            <a:pPr marL="0" indent="0">
              <a:buNone/>
            </a:pPr>
            <a:endParaRPr lang="en-US" dirty="0"/>
          </a:p>
          <a:p>
            <a:r>
              <a:rPr lang="en-US" b="1" dirty="0"/>
              <a:t>= Personal / administration issues only. If you ask a question about module or assignment content expect “please ask this question on slack” between 1 and 5 days later.</a:t>
            </a:r>
            <a:endParaRPr lang="en-US" dirty="0"/>
          </a:p>
          <a:p>
            <a:endParaRPr lang="en-GB" dirty="0"/>
          </a:p>
        </p:txBody>
      </p:sp>
      <p:pic>
        <p:nvPicPr>
          <p:cNvPr id="13" name="Picture 12">
            <a:extLst>
              <a:ext uri="{FF2B5EF4-FFF2-40B4-BE49-F238E27FC236}">
                <a16:creationId xmlns:a16="http://schemas.microsoft.com/office/drawing/2014/main" id="{0E60D91B-E683-4947-8703-A9D6E68C6B3E}"/>
              </a:ext>
            </a:extLst>
          </p:cNvPr>
          <p:cNvPicPr>
            <a:picLocks noChangeAspect="1"/>
          </p:cNvPicPr>
          <p:nvPr/>
        </p:nvPicPr>
        <p:blipFill>
          <a:blip r:embed="rId2"/>
          <a:stretch>
            <a:fillRect/>
          </a:stretch>
        </p:blipFill>
        <p:spPr>
          <a:xfrm>
            <a:off x="492919" y="2011363"/>
            <a:ext cx="952500" cy="952500"/>
          </a:xfrm>
          <a:prstGeom prst="rect">
            <a:avLst/>
          </a:prstGeom>
        </p:spPr>
      </p:pic>
      <p:pic>
        <p:nvPicPr>
          <p:cNvPr id="3" name="Picture 2">
            <a:extLst>
              <a:ext uri="{FF2B5EF4-FFF2-40B4-BE49-F238E27FC236}">
                <a16:creationId xmlns:a16="http://schemas.microsoft.com/office/drawing/2014/main" id="{9E49CB88-4B44-4E56-8AFA-37DD7FA92596}"/>
              </a:ext>
            </a:extLst>
          </p:cNvPr>
          <p:cNvPicPr>
            <a:picLocks noChangeAspect="1"/>
          </p:cNvPicPr>
          <p:nvPr/>
        </p:nvPicPr>
        <p:blipFill>
          <a:blip r:embed="rId3"/>
          <a:stretch>
            <a:fillRect/>
          </a:stretch>
        </p:blipFill>
        <p:spPr>
          <a:xfrm>
            <a:off x="356525" y="4475693"/>
            <a:ext cx="1466850" cy="781050"/>
          </a:xfrm>
          <a:prstGeom prst="rect">
            <a:avLst/>
          </a:prstGeom>
        </p:spPr>
      </p:pic>
    </p:spTree>
    <p:extLst>
      <p:ext uri="{BB962C8B-B14F-4D97-AF65-F5344CB8AC3E}">
        <p14:creationId xmlns:p14="http://schemas.microsoft.com/office/powerpoint/2010/main" val="3996758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#7: Socialise with your course-mates… and us!</a:t>
            </a:r>
          </a:p>
        </p:txBody>
      </p:sp>
      <p:sp>
        <p:nvSpPr>
          <p:cNvPr id="3" name="Content Placeholder 2"/>
          <p:cNvSpPr>
            <a:spLocks noGrp="1"/>
          </p:cNvSpPr>
          <p:nvPr>
            <p:ph idx="1"/>
          </p:nvPr>
        </p:nvSpPr>
        <p:spPr>
          <a:xfrm>
            <a:off x="628651" y="2157731"/>
            <a:ext cx="3936206" cy="4182109"/>
          </a:xfrm>
        </p:spPr>
        <p:txBody>
          <a:bodyPr>
            <a:normAutofit/>
          </a:bodyPr>
          <a:lstStyle/>
          <a:p>
            <a:r>
              <a:rPr lang="en-GB" dirty="0"/>
              <a:t>Talk to each other – you will learn as much from each other as you do from us and much of this learning will be informal!</a:t>
            </a:r>
          </a:p>
          <a:p>
            <a:r>
              <a:rPr lang="en-GB" dirty="0"/>
              <a:t>Come along to Wednesday post-seminar drinks with us – chatting informally will:</a:t>
            </a:r>
          </a:p>
          <a:p>
            <a:pPr marL="685800" lvl="1" indent="-342900">
              <a:buFont typeface="+mj-lt"/>
              <a:buAutoNum type="arabicPeriod"/>
            </a:pPr>
            <a:r>
              <a:rPr lang="en-GB" dirty="0"/>
              <a:t>Help improve your English</a:t>
            </a:r>
          </a:p>
          <a:p>
            <a:pPr marL="685800" lvl="1" indent="-342900">
              <a:buFont typeface="+mj-lt"/>
              <a:buAutoNum type="arabicPeriod"/>
            </a:pPr>
            <a:r>
              <a:rPr lang="en-GB" dirty="0"/>
              <a:t>Might spark ideas for dissertation</a:t>
            </a:r>
          </a:p>
          <a:p>
            <a:pPr marL="685800" lvl="1" indent="-342900">
              <a:buFont typeface="+mj-lt"/>
              <a:buAutoNum type="arabicPeriod"/>
            </a:pPr>
            <a:r>
              <a:rPr lang="en-GB" dirty="0"/>
              <a:t>Give you the opportunity to ask informal questions to us</a:t>
            </a:r>
          </a:p>
          <a:p>
            <a:pPr marL="685800" lvl="1" indent="-342900">
              <a:buFont typeface="+mj-lt"/>
              <a:buAutoNum type="arabicPeriod"/>
            </a:pPr>
            <a:r>
              <a:rPr lang="en-GB" dirty="0"/>
              <a:t>Help everyone get to know each other better</a:t>
            </a:r>
          </a:p>
          <a:p>
            <a:endParaRPr lang="en-GB" dirty="0"/>
          </a:p>
          <a:p>
            <a:endParaRPr lang="en-GB" dirty="0"/>
          </a:p>
        </p:txBody>
      </p:sp>
      <p:pic>
        <p:nvPicPr>
          <p:cNvPr id="4" name="Picture 3"/>
          <p:cNvPicPr>
            <a:picLocks noChangeAspect="1"/>
          </p:cNvPicPr>
          <p:nvPr/>
        </p:nvPicPr>
        <p:blipFill>
          <a:blip r:embed="rId2"/>
          <a:stretch>
            <a:fillRect/>
          </a:stretch>
        </p:blipFill>
        <p:spPr>
          <a:xfrm>
            <a:off x="4726603" y="1825439"/>
            <a:ext cx="4199636" cy="3802156"/>
          </a:xfrm>
          <a:prstGeom prst="rect">
            <a:avLst/>
          </a:prstGeom>
        </p:spPr>
      </p:pic>
    </p:spTree>
    <p:extLst>
      <p:ext uri="{BB962C8B-B14F-4D97-AF65-F5344CB8AC3E}">
        <p14:creationId xmlns:p14="http://schemas.microsoft.com/office/powerpoint/2010/main" val="3086979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#7: Socialise with your course-mates and us</a:t>
            </a:r>
          </a:p>
        </p:txBody>
      </p:sp>
      <p:sp>
        <p:nvSpPr>
          <p:cNvPr id="3" name="Content Placeholder 2"/>
          <p:cNvSpPr>
            <a:spLocks noGrp="1"/>
          </p:cNvSpPr>
          <p:nvPr>
            <p:ph idx="1"/>
          </p:nvPr>
        </p:nvSpPr>
        <p:spPr>
          <a:xfrm>
            <a:off x="628650" y="2475548"/>
            <a:ext cx="3660322" cy="3014424"/>
          </a:xfrm>
        </p:spPr>
        <p:txBody>
          <a:bodyPr>
            <a:normAutofit/>
          </a:bodyPr>
          <a:lstStyle/>
          <a:p>
            <a:pPr marL="0" indent="0">
              <a:buNone/>
            </a:pPr>
            <a:r>
              <a:rPr lang="en-GB" dirty="0"/>
              <a:t>Top Tips for Navigating the Great British Pub</a:t>
            </a:r>
          </a:p>
          <a:p>
            <a:pPr marL="385763" indent="-385763">
              <a:buFont typeface="+mj-lt"/>
              <a:buAutoNum type="arabicPeriod"/>
            </a:pPr>
            <a:r>
              <a:rPr lang="en-GB" dirty="0"/>
              <a:t>Drinking beer is not mandatory (but advised?)</a:t>
            </a:r>
          </a:p>
          <a:p>
            <a:pPr marL="385763" indent="-385763">
              <a:buFont typeface="+mj-lt"/>
              <a:buAutoNum type="arabicPeriod"/>
            </a:pPr>
            <a:r>
              <a:rPr lang="en-GB" dirty="0"/>
              <a:t>If you don’t drink beer, you can still come to the pub – an excellent, cheap and thoroughly acceptable alternative to beer is:</a:t>
            </a:r>
          </a:p>
          <a:p>
            <a:pPr marL="342900" lvl="1" indent="0">
              <a:buNone/>
            </a:pPr>
            <a:r>
              <a:rPr lang="en-GB" dirty="0"/>
              <a:t>“A half of lime and soda”</a:t>
            </a:r>
          </a:p>
        </p:txBody>
      </p:sp>
      <p:pic>
        <p:nvPicPr>
          <p:cNvPr id="2052" name="Picture 4" descr="http://images.tastespotting.com/thumbnails/8129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28" y="1893305"/>
            <a:ext cx="3108652" cy="31086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709833" y="5212973"/>
            <a:ext cx="4356847" cy="300082"/>
          </a:xfrm>
          <a:prstGeom prst="rect">
            <a:avLst/>
          </a:prstGeom>
          <a:noFill/>
        </p:spPr>
        <p:txBody>
          <a:bodyPr wrap="square" rtlCol="0">
            <a:spAutoFit/>
          </a:bodyPr>
          <a:lstStyle/>
          <a:p>
            <a:r>
              <a:rPr lang="en-GB" sz="1350" dirty="0"/>
              <a:t>A half of lime and soda – note the luminous green hue…</a:t>
            </a:r>
          </a:p>
        </p:txBody>
      </p:sp>
    </p:spTree>
    <p:extLst>
      <p:ext uri="{BB962C8B-B14F-4D97-AF65-F5344CB8AC3E}">
        <p14:creationId xmlns:p14="http://schemas.microsoft.com/office/powerpoint/2010/main" val="2210859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21" y="275797"/>
            <a:ext cx="8079581" cy="1658198"/>
          </a:xfrm>
        </p:spPr>
        <p:txBody>
          <a:bodyPr/>
          <a:lstStyle/>
          <a:p>
            <a:r>
              <a:rPr lang="en-GB" dirty="0"/>
              <a:t>Key to success #7: Socialise with your course-mates and us</a:t>
            </a:r>
          </a:p>
        </p:txBody>
      </p:sp>
      <p:sp>
        <p:nvSpPr>
          <p:cNvPr id="3" name="Content Placeholder 2"/>
          <p:cNvSpPr>
            <a:spLocks noGrp="1"/>
          </p:cNvSpPr>
          <p:nvPr>
            <p:ph idx="1"/>
          </p:nvPr>
        </p:nvSpPr>
        <p:spPr>
          <a:xfrm>
            <a:off x="214009" y="2052535"/>
            <a:ext cx="3880621" cy="4387175"/>
          </a:xfrm>
        </p:spPr>
        <p:txBody>
          <a:bodyPr>
            <a:normAutofit/>
          </a:bodyPr>
          <a:lstStyle/>
          <a:p>
            <a:pPr marL="342900" indent="-342900">
              <a:buFont typeface="+mj-lt"/>
              <a:buAutoNum type="arabicPeriod"/>
            </a:pPr>
            <a:r>
              <a:rPr lang="en-GB" dirty="0"/>
              <a:t>If you do drink beer, don’t drink crappy imported larger from some international brand</a:t>
            </a:r>
          </a:p>
          <a:p>
            <a:pPr marL="342900" indent="-342900">
              <a:buFont typeface="+mj-lt"/>
              <a:buAutoNum type="arabicPeriod"/>
            </a:pPr>
            <a:r>
              <a:rPr lang="en-GB" dirty="0"/>
              <a:t>Select something from a hand pump as this will be the good stuff! Hand pumped Cask Ale is what Britain was built upon! As a general rule of thumb, the weirder the name and stranger the picture on the pump, the more interesting and better the beer!</a:t>
            </a:r>
          </a:p>
          <a:p>
            <a:pPr marL="342900" indent="-342900">
              <a:buFont typeface="+mj-lt"/>
              <a:buAutoNum type="arabicPeriod"/>
            </a:pPr>
            <a:r>
              <a:rPr lang="en-GB" dirty="0"/>
              <a:t>Craft Keg Beer is also acceptable</a:t>
            </a:r>
          </a:p>
          <a:p>
            <a:endParaRPr lang="en-GB" dirty="0"/>
          </a:p>
        </p:txBody>
      </p:sp>
      <p:pic>
        <p:nvPicPr>
          <p:cNvPr id="1028" name="Picture 4" descr="http://barmagazine.co.uk/wp-content/uploads/2013/04/stella-artois-chali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1478" y="2309385"/>
            <a:ext cx="1299386" cy="19178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lovemarks.com/wp-content/uploads/lovemark-carlsberg-standard-600x6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7184" y="2129869"/>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monipag.com/victor-pellegrin/wp-content/uploads/sites/1696/2015/11/draught_pint_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9951" y="2223810"/>
            <a:ext cx="1447800" cy="1930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upload.wikimedia.org/wikipedia/commons/thumb/d/d5/No_sign.svg/2000px-No_sig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4342" y="1065827"/>
            <a:ext cx="4185483" cy="41854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the-sportsman-pub.co.uk/wp-content/uploads/2010/12/DSCF275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3701" y="1695783"/>
            <a:ext cx="4744252" cy="355818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ak-hdl.buzzfed.com/static/2014-08/22/7/enhanced/webdr09/enhanced-buzz-10879-1408707710-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072" y="1130300"/>
            <a:ext cx="3767530" cy="50213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zythophile.files.wordpress.com/2014/11/youngs-craft-beer-tap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35807" y="3711662"/>
            <a:ext cx="4438294" cy="261951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openclipart.org/image/2400px/svg_to_png/167549/Kliponious-green-tick.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62072" y="2710982"/>
            <a:ext cx="3086238" cy="353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25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#1: Reading</a:t>
            </a:r>
          </a:p>
        </p:txBody>
      </p:sp>
      <p:sp>
        <p:nvSpPr>
          <p:cNvPr id="4" name="Content Placeholder 3"/>
          <p:cNvSpPr>
            <a:spLocks noGrp="1"/>
          </p:cNvSpPr>
          <p:nvPr>
            <p:ph sz="half" idx="1"/>
          </p:nvPr>
        </p:nvSpPr>
        <p:spPr>
          <a:xfrm>
            <a:off x="628650" y="2226469"/>
            <a:ext cx="3496866" cy="3263504"/>
          </a:xfrm>
        </p:spPr>
        <p:txBody>
          <a:bodyPr/>
          <a:lstStyle/>
          <a:p>
            <a:r>
              <a:rPr lang="en-GB" dirty="0"/>
              <a:t>Find academic articles using google scholar – it’s great!</a:t>
            </a:r>
          </a:p>
          <a:p>
            <a:r>
              <a:rPr lang="en-GB" dirty="0">
                <a:hlinkClick r:id="rId2"/>
              </a:rPr>
              <a:t>https://scholar.google.com/</a:t>
            </a:r>
            <a:endParaRPr lang="en-GB" dirty="0"/>
          </a:p>
          <a:p>
            <a:r>
              <a:rPr lang="en-GB" dirty="0"/>
              <a:t>Much better than a standard google search for finding books, journal articles, working papers etc. </a:t>
            </a:r>
          </a:p>
        </p:txBody>
      </p:sp>
      <p:pic>
        <p:nvPicPr>
          <p:cNvPr id="6" name="Content Placeholder 5"/>
          <p:cNvPicPr>
            <a:picLocks noGrp="1" noChangeAspect="1"/>
          </p:cNvPicPr>
          <p:nvPr>
            <p:ph sz="half" idx="2"/>
          </p:nvPr>
        </p:nvPicPr>
        <p:blipFill>
          <a:blip r:embed="rId3"/>
          <a:stretch>
            <a:fillRect/>
          </a:stretch>
        </p:blipFill>
        <p:spPr>
          <a:xfrm>
            <a:off x="4116375" y="1960880"/>
            <a:ext cx="4944629" cy="4175760"/>
          </a:xfrm>
          <a:prstGeom prst="rect">
            <a:avLst/>
          </a:prstGeom>
        </p:spPr>
      </p:pic>
    </p:spTree>
    <p:extLst>
      <p:ext uri="{BB962C8B-B14F-4D97-AF65-F5344CB8AC3E}">
        <p14:creationId xmlns:p14="http://schemas.microsoft.com/office/powerpoint/2010/main" val="10067283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ulip Head Keeper Pint Glasses CE 20oz / 568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18767"/>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Key to success #7: Socialise with your course-mates and us</a:t>
            </a:r>
          </a:p>
        </p:txBody>
      </p:sp>
      <p:sp>
        <p:nvSpPr>
          <p:cNvPr id="3" name="Content Placeholder 2"/>
          <p:cNvSpPr>
            <a:spLocks noGrp="1"/>
          </p:cNvSpPr>
          <p:nvPr>
            <p:ph idx="1"/>
          </p:nvPr>
        </p:nvSpPr>
        <p:spPr>
          <a:xfrm>
            <a:off x="597864" y="2235200"/>
            <a:ext cx="3415336" cy="3503852"/>
          </a:xfrm>
        </p:spPr>
        <p:txBody>
          <a:bodyPr>
            <a:normAutofit/>
          </a:bodyPr>
          <a:lstStyle/>
          <a:p>
            <a:pPr marL="342900" indent="-342900">
              <a:buFont typeface="+mj-lt"/>
              <a:buAutoNum type="arabicPeriod"/>
            </a:pPr>
            <a:r>
              <a:rPr lang="en-GB" dirty="0"/>
              <a:t>Order either a ‘pint’ –e.g. “A pint of your finest India Pale Ale please, barkeep”</a:t>
            </a:r>
          </a:p>
          <a:p>
            <a:pPr marL="342900" indent="-342900">
              <a:buFont typeface="+mj-lt"/>
              <a:buAutoNum type="arabicPeriod"/>
            </a:pPr>
            <a:r>
              <a:rPr lang="en-GB" dirty="0"/>
              <a:t>Or a ‘half’ – e.g. “I might just have to go for a half of </a:t>
            </a:r>
            <a:r>
              <a:rPr lang="en-GB" dirty="0" err="1"/>
              <a:t>Hoptimus</a:t>
            </a:r>
            <a:r>
              <a:rPr lang="en-GB" dirty="0"/>
              <a:t> Prime please – I’m still hanging from last night”</a:t>
            </a:r>
          </a:p>
          <a:p>
            <a:pPr marL="342900" indent="-342900">
              <a:buFont typeface="+mj-lt"/>
              <a:buAutoNum type="arabicPeriod"/>
            </a:pPr>
            <a:r>
              <a:rPr lang="en-GB" dirty="0"/>
              <a:t>Don’t be scared of ‘rounds’ – just because someone offers to buy you a drink in a round, it doesn’t mean you have to buy a whole round back (especially if it’s a rich Professor!)</a:t>
            </a:r>
          </a:p>
        </p:txBody>
      </p:sp>
      <p:pic>
        <p:nvPicPr>
          <p:cNvPr id="5" name="Picture 2" descr="Tulip Head Keeper Pint Glasses CE 20oz / 568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721" y="3054549"/>
            <a:ext cx="1607344" cy="16073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70171" y="4853721"/>
            <a:ext cx="591765" cy="300082"/>
          </a:xfrm>
          <a:prstGeom prst="rect">
            <a:avLst/>
          </a:prstGeom>
        </p:spPr>
        <p:txBody>
          <a:bodyPr wrap="none">
            <a:spAutoFit/>
          </a:bodyPr>
          <a:lstStyle/>
          <a:p>
            <a:r>
              <a:rPr lang="en-GB" sz="1350" dirty="0"/>
              <a:t>A Pint</a:t>
            </a:r>
          </a:p>
        </p:txBody>
      </p:sp>
      <p:sp>
        <p:nvSpPr>
          <p:cNvPr id="7" name="Rectangle 6"/>
          <p:cNvSpPr/>
          <p:nvPr/>
        </p:nvSpPr>
        <p:spPr>
          <a:xfrm>
            <a:off x="6870524" y="4853721"/>
            <a:ext cx="599844" cy="300082"/>
          </a:xfrm>
          <a:prstGeom prst="rect">
            <a:avLst/>
          </a:prstGeom>
        </p:spPr>
        <p:txBody>
          <a:bodyPr wrap="none">
            <a:spAutoFit/>
          </a:bodyPr>
          <a:lstStyle/>
          <a:p>
            <a:r>
              <a:rPr lang="en-GB" sz="1350" dirty="0"/>
              <a:t>A Half</a:t>
            </a:r>
          </a:p>
        </p:txBody>
      </p:sp>
    </p:spTree>
    <p:extLst>
      <p:ext uri="{BB962C8B-B14F-4D97-AF65-F5344CB8AC3E}">
        <p14:creationId xmlns:p14="http://schemas.microsoft.com/office/powerpoint/2010/main" val="323434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#8: Put yourself out there</a:t>
            </a:r>
          </a:p>
        </p:txBody>
      </p:sp>
      <p:sp>
        <p:nvSpPr>
          <p:cNvPr id="3" name="Content Placeholder 2"/>
          <p:cNvSpPr>
            <a:spLocks noGrp="1"/>
          </p:cNvSpPr>
          <p:nvPr>
            <p:ph idx="1"/>
          </p:nvPr>
        </p:nvSpPr>
        <p:spPr>
          <a:xfrm>
            <a:off x="895761" y="1877877"/>
            <a:ext cx="3415336" cy="3503852"/>
          </a:xfrm>
        </p:spPr>
        <p:txBody>
          <a:bodyPr>
            <a:normAutofit/>
          </a:bodyPr>
          <a:lstStyle/>
          <a:p>
            <a:pPr marL="0" indent="0">
              <a:buNone/>
            </a:pPr>
            <a:r>
              <a:rPr lang="en-US" dirty="0"/>
              <a:t>This is probably one of the most </a:t>
            </a:r>
            <a:r>
              <a:rPr lang="en-US" b="1" dirty="0"/>
              <a:t>scary</a:t>
            </a:r>
            <a:r>
              <a:rPr lang="en-US" dirty="0"/>
              <a:t> things to do </a:t>
            </a:r>
            <a:r>
              <a:rPr lang="en-US" b="1" dirty="0"/>
              <a:t>but also it’s one of the most important</a:t>
            </a:r>
            <a:r>
              <a:rPr lang="en-US" dirty="0"/>
              <a:t>.</a:t>
            </a:r>
          </a:p>
          <a:p>
            <a:pPr marL="0" indent="0">
              <a:buNone/>
            </a:pPr>
            <a:endParaRPr lang="en-US" dirty="0"/>
          </a:p>
          <a:p>
            <a:pPr marL="0" indent="0">
              <a:buNone/>
            </a:pPr>
            <a:r>
              <a:rPr lang="en-US" dirty="0"/>
              <a:t>A lot of the CASA staff develop ideas and collaborations through talking to other, external people. </a:t>
            </a:r>
          </a:p>
          <a:p>
            <a:pPr marL="0" indent="0">
              <a:buNone/>
            </a:pPr>
            <a:endParaRPr lang="en-US" dirty="0"/>
          </a:p>
          <a:p>
            <a:pPr marL="0" indent="0">
              <a:buNone/>
            </a:pPr>
            <a:r>
              <a:rPr lang="en-US" dirty="0"/>
              <a:t>You can do this too. Don’t be afraid. </a:t>
            </a:r>
            <a:endParaRPr lang="en-GB" dirty="0"/>
          </a:p>
        </p:txBody>
      </p:sp>
      <p:pic>
        <p:nvPicPr>
          <p:cNvPr id="6" name="Picture 5">
            <a:extLst>
              <a:ext uri="{FF2B5EF4-FFF2-40B4-BE49-F238E27FC236}">
                <a16:creationId xmlns:a16="http://schemas.microsoft.com/office/drawing/2014/main" id="{29EB66D4-8DC1-4232-9237-1DFEB6BB2FB3}"/>
              </a:ext>
            </a:extLst>
          </p:cNvPr>
          <p:cNvPicPr>
            <a:picLocks noChangeAspect="1"/>
          </p:cNvPicPr>
          <p:nvPr/>
        </p:nvPicPr>
        <p:blipFill rotWithShape="1">
          <a:blip r:embed="rId2"/>
          <a:srcRect t="15833" r="1061" b="6612"/>
          <a:stretch/>
        </p:blipFill>
        <p:spPr>
          <a:xfrm>
            <a:off x="5063191" y="1877877"/>
            <a:ext cx="3517896" cy="1551123"/>
          </a:xfrm>
          <a:prstGeom prst="rect">
            <a:avLst/>
          </a:prstGeom>
        </p:spPr>
      </p:pic>
      <p:pic>
        <p:nvPicPr>
          <p:cNvPr id="8" name="Picture 7">
            <a:extLst>
              <a:ext uri="{FF2B5EF4-FFF2-40B4-BE49-F238E27FC236}">
                <a16:creationId xmlns:a16="http://schemas.microsoft.com/office/drawing/2014/main" id="{9CE145FB-A98C-4C80-849E-D6ADC5F7227D}"/>
              </a:ext>
            </a:extLst>
          </p:cNvPr>
          <p:cNvPicPr>
            <a:picLocks noChangeAspect="1"/>
          </p:cNvPicPr>
          <p:nvPr/>
        </p:nvPicPr>
        <p:blipFill rotWithShape="1">
          <a:blip r:embed="rId3"/>
          <a:srcRect l="759" t="20775" r="656" b="25284"/>
          <a:stretch/>
        </p:blipFill>
        <p:spPr>
          <a:xfrm>
            <a:off x="492919" y="5402048"/>
            <a:ext cx="4221020" cy="1299120"/>
          </a:xfrm>
          <a:prstGeom prst="rect">
            <a:avLst/>
          </a:prstGeom>
        </p:spPr>
      </p:pic>
      <p:pic>
        <p:nvPicPr>
          <p:cNvPr id="9" name="Picture 8">
            <a:extLst>
              <a:ext uri="{FF2B5EF4-FFF2-40B4-BE49-F238E27FC236}">
                <a16:creationId xmlns:a16="http://schemas.microsoft.com/office/drawing/2014/main" id="{D846CD95-114A-4E64-8D8B-0DFD02FB113F}"/>
              </a:ext>
            </a:extLst>
          </p:cNvPr>
          <p:cNvPicPr>
            <a:picLocks noChangeAspect="1"/>
          </p:cNvPicPr>
          <p:nvPr/>
        </p:nvPicPr>
        <p:blipFill rotWithShape="1">
          <a:blip r:embed="rId4"/>
          <a:srcRect l="8939" t="26790" r="16364" b="19786"/>
          <a:stretch/>
        </p:blipFill>
        <p:spPr>
          <a:xfrm>
            <a:off x="5355937" y="4944025"/>
            <a:ext cx="3071090" cy="1235496"/>
          </a:xfrm>
          <a:prstGeom prst="rect">
            <a:avLst/>
          </a:prstGeom>
        </p:spPr>
      </p:pic>
      <p:pic>
        <p:nvPicPr>
          <p:cNvPr id="10" name="Picture 9">
            <a:extLst>
              <a:ext uri="{FF2B5EF4-FFF2-40B4-BE49-F238E27FC236}">
                <a16:creationId xmlns:a16="http://schemas.microsoft.com/office/drawing/2014/main" id="{54DDCA67-879D-427E-9695-6896532BFC31}"/>
              </a:ext>
            </a:extLst>
          </p:cNvPr>
          <p:cNvPicPr>
            <a:picLocks noChangeAspect="1"/>
          </p:cNvPicPr>
          <p:nvPr/>
        </p:nvPicPr>
        <p:blipFill rotWithShape="1">
          <a:blip r:embed="rId5"/>
          <a:srcRect l="8284" t="42054" r="9141" b="23917"/>
          <a:stretch/>
        </p:blipFill>
        <p:spPr>
          <a:xfrm>
            <a:off x="4713939" y="3642275"/>
            <a:ext cx="4216400" cy="977380"/>
          </a:xfrm>
          <a:prstGeom prst="rect">
            <a:avLst/>
          </a:prstGeom>
        </p:spPr>
      </p:pic>
    </p:spTree>
    <p:extLst>
      <p:ext uri="{BB962C8B-B14F-4D97-AF65-F5344CB8AC3E}">
        <p14:creationId xmlns:p14="http://schemas.microsoft.com/office/powerpoint/2010/main" val="3393274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117" y="0"/>
            <a:ext cx="8079581" cy="1658198"/>
          </a:xfrm>
        </p:spPr>
        <p:txBody>
          <a:bodyPr/>
          <a:lstStyle/>
          <a:p>
            <a:r>
              <a:rPr lang="en-GB" dirty="0"/>
              <a:t>Closing thoughts </a:t>
            </a:r>
          </a:p>
        </p:txBody>
      </p:sp>
      <p:pic>
        <p:nvPicPr>
          <p:cNvPr id="11" name="Picture 10">
            <a:extLst>
              <a:ext uri="{FF2B5EF4-FFF2-40B4-BE49-F238E27FC236}">
                <a16:creationId xmlns:a16="http://schemas.microsoft.com/office/drawing/2014/main" id="{C3CC40A6-9F7B-4208-90D9-2609910BA964}"/>
              </a:ext>
            </a:extLst>
          </p:cNvPr>
          <p:cNvPicPr>
            <a:picLocks noChangeAspect="1"/>
          </p:cNvPicPr>
          <p:nvPr/>
        </p:nvPicPr>
        <p:blipFill rotWithShape="1">
          <a:blip r:embed="rId2"/>
          <a:srcRect l="8889" t="18296" r="75780" b="66085"/>
          <a:stretch/>
        </p:blipFill>
        <p:spPr>
          <a:xfrm>
            <a:off x="0" y="5030803"/>
            <a:ext cx="4782956" cy="1827197"/>
          </a:xfrm>
          <a:prstGeom prst="rect">
            <a:avLst/>
          </a:prstGeom>
        </p:spPr>
      </p:pic>
      <p:pic>
        <p:nvPicPr>
          <p:cNvPr id="12" name="Picture 11">
            <a:extLst>
              <a:ext uri="{FF2B5EF4-FFF2-40B4-BE49-F238E27FC236}">
                <a16:creationId xmlns:a16="http://schemas.microsoft.com/office/drawing/2014/main" id="{643276CC-45E4-462E-BC25-C4401E8A7F38}"/>
              </a:ext>
            </a:extLst>
          </p:cNvPr>
          <p:cNvPicPr>
            <a:picLocks noChangeAspect="1"/>
          </p:cNvPicPr>
          <p:nvPr/>
        </p:nvPicPr>
        <p:blipFill>
          <a:blip r:embed="rId3"/>
          <a:stretch>
            <a:fillRect/>
          </a:stretch>
        </p:blipFill>
        <p:spPr>
          <a:xfrm>
            <a:off x="110871" y="1224792"/>
            <a:ext cx="5442640" cy="3343184"/>
          </a:xfrm>
          <a:prstGeom prst="rect">
            <a:avLst/>
          </a:prstGeom>
        </p:spPr>
      </p:pic>
      <p:pic>
        <p:nvPicPr>
          <p:cNvPr id="13" name="Picture 12">
            <a:extLst>
              <a:ext uri="{FF2B5EF4-FFF2-40B4-BE49-F238E27FC236}">
                <a16:creationId xmlns:a16="http://schemas.microsoft.com/office/drawing/2014/main" id="{CAD23961-96D5-4A27-BF84-BDD1170356E8}"/>
              </a:ext>
            </a:extLst>
          </p:cNvPr>
          <p:cNvPicPr>
            <a:picLocks noChangeAspect="1"/>
          </p:cNvPicPr>
          <p:nvPr/>
        </p:nvPicPr>
        <p:blipFill rotWithShape="1">
          <a:blip r:embed="rId4"/>
          <a:srcRect l="10183" t="25991" r="82161" b="62661"/>
          <a:stretch/>
        </p:blipFill>
        <p:spPr>
          <a:xfrm>
            <a:off x="5251693" y="184556"/>
            <a:ext cx="3380578" cy="1879136"/>
          </a:xfrm>
          <a:prstGeom prst="rect">
            <a:avLst/>
          </a:prstGeom>
        </p:spPr>
      </p:pic>
      <p:pic>
        <p:nvPicPr>
          <p:cNvPr id="14" name="Picture 13">
            <a:extLst>
              <a:ext uri="{FF2B5EF4-FFF2-40B4-BE49-F238E27FC236}">
                <a16:creationId xmlns:a16="http://schemas.microsoft.com/office/drawing/2014/main" id="{8002BF0C-E745-432D-A1ED-7680C1F02CEA}"/>
              </a:ext>
            </a:extLst>
          </p:cNvPr>
          <p:cNvPicPr>
            <a:picLocks noChangeAspect="1"/>
          </p:cNvPicPr>
          <p:nvPr/>
        </p:nvPicPr>
        <p:blipFill rotWithShape="1">
          <a:blip r:embed="rId5"/>
          <a:srcRect l="12936" t="20459" r="71720" b="62486"/>
          <a:stretch/>
        </p:blipFill>
        <p:spPr>
          <a:xfrm>
            <a:off x="4952884" y="4963669"/>
            <a:ext cx="3978196" cy="1658198"/>
          </a:xfrm>
          <a:prstGeom prst="rect">
            <a:avLst/>
          </a:prstGeom>
        </p:spPr>
      </p:pic>
      <p:pic>
        <p:nvPicPr>
          <p:cNvPr id="15" name="Picture 14">
            <a:extLst>
              <a:ext uri="{FF2B5EF4-FFF2-40B4-BE49-F238E27FC236}">
                <a16:creationId xmlns:a16="http://schemas.microsoft.com/office/drawing/2014/main" id="{33D410A7-6B83-4BBE-8682-2B9223AD9077}"/>
              </a:ext>
            </a:extLst>
          </p:cNvPr>
          <p:cNvPicPr>
            <a:picLocks noChangeAspect="1"/>
          </p:cNvPicPr>
          <p:nvPr/>
        </p:nvPicPr>
        <p:blipFill>
          <a:blip r:embed="rId6"/>
          <a:stretch>
            <a:fillRect/>
          </a:stretch>
        </p:blipFill>
        <p:spPr>
          <a:xfrm>
            <a:off x="5553511" y="2221506"/>
            <a:ext cx="3065325" cy="2584349"/>
          </a:xfrm>
          <a:prstGeom prst="rect">
            <a:avLst/>
          </a:prstGeom>
        </p:spPr>
      </p:pic>
    </p:spTree>
    <p:extLst>
      <p:ext uri="{BB962C8B-B14F-4D97-AF65-F5344CB8AC3E}">
        <p14:creationId xmlns:p14="http://schemas.microsoft.com/office/powerpoint/2010/main" val="1659809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117" y="0"/>
            <a:ext cx="8079581" cy="1658198"/>
          </a:xfrm>
        </p:spPr>
        <p:txBody>
          <a:bodyPr/>
          <a:lstStyle/>
          <a:p>
            <a:r>
              <a:rPr lang="en-GB" dirty="0"/>
              <a:t>Homework </a:t>
            </a:r>
          </a:p>
        </p:txBody>
      </p:sp>
      <p:sp>
        <p:nvSpPr>
          <p:cNvPr id="4" name="Content Placeholder 2">
            <a:extLst>
              <a:ext uri="{FF2B5EF4-FFF2-40B4-BE49-F238E27FC236}">
                <a16:creationId xmlns:a16="http://schemas.microsoft.com/office/drawing/2014/main" id="{CF649922-91CA-0384-B3B4-30CEC0775832}"/>
              </a:ext>
            </a:extLst>
          </p:cNvPr>
          <p:cNvSpPr>
            <a:spLocks noGrp="1"/>
          </p:cNvSpPr>
          <p:nvPr>
            <p:ph idx="1"/>
          </p:nvPr>
        </p:nvSpPr>
        <p:spPr>
          <a:xfrm>
            <a:off x="507492" y="1297172"/>
            <a:ext cx="8065294" cy="5401340"/>
          </a:xfrm>
        </p:spPr>
        <p:txBody>
          <a:bodyPr>
            <a:normAutofit/>
          </a:bodyPr>
          <a:lstStyle/>
          <a:p>
            <a:pPr marL="342900" indent="-342900">
              <a:buFont typeface="+mj-lt"/>
              <a:buAutoNum type="arabicPeriod"/>
            </a:pPr>
            <a:r>
              <a:rPr lang="en-GB" sz="2400" b="1" dirty="0"/>
              <a:t>Download and use Zotero! TODAY!!!</a:t>
            </a:r>
          </a:p>
          <a:p>
            <a:pPr marL="342900" indent="-342900">
              <a:buFont typeface="+mj-lt"/>
              <a:buAutoNum type="arabicPeriod"/>
            </a:pPr>
            <a:r>
              <a:rPr lang="en-GB" sz="2400" dirty="0"/>
              <a:t>Complete the plagiarism quiz</a:t>
            </a:r>
          </a:p>
          <a:p>
            <a:pPr marL="342900" indent="-342900">
              <a:buFont typeface="+mj-lt"/>
              <a:buAutoNum type="arabicPeriod"/>
            </a:pPr>
            <a:r>
              <a:rPr lang="en-GB" sz="2400" dirty="0"/>
              <a:t>Link your Google scholar search to the UCL library</a:t>
            </a:r>
          </a:p>
          <a:p>
            <a:pPr marL="342900" indent="-342900">
              <a:buFont typeface="+mj-lt"/>
              <a:buAutoNum type="arabicPeriod"/>
            </a:pPr>
            <a:r>
              <a:rPr lang="en-GB" sz="2400" dirty="0"/>
              <a:t>Sign up to CASA slack </a:t>
            </a:r>
          </a:p>
          <a:p>
            <a:pPr marL="342900" indent="-342900">
              <a:buFont typeface="+mj-lt"/>
              <a:buAutoNum type="arabicPeriod"/>
            </a:pPr>
            <a:r>
              <a:rPr lang="en-GB" sz="2400" dirty="0"/>
              <a:t>Do some wider reading:</a:t>
            </a:r>
          </a:p>
          <a:p>
            <a:pPr lvl="2">
              <a:buFont typeface="Arial" panose="020B0604020202020204" pitchFamily="34" charset="0"/>
              <a:buChar char="•"/>
            </a:pPr>
            <a:r>
              <a:rPr lang="en-US" sz="2100" dirty="0"/>
              <a:t>Give cities a seat at the top table, </a:t>
            </a:r>
            <a:r>
              <a:rPr lang="en-US" sz="2100" dirty="0" err="1"/>
              <a:t>Acuto</a:t>
            </a:r>
            <a:r>
              <a:rPr lang="en-US" sz="2100" dirty="0"/>
              <a:t> 2016</a:t>
            </a:r>
          </a:p>
          <a:p>
            <a:pPr lvl="2">
              <a:buFont typeface="Arial" panose="020B0604020202020204" pitchFamily="34" charset="0"/>
              <a:buChar char="•"/>
            </a:pPr>
            <a:r>
              <a:rPr lang="en-US" sz="2100" dirty="0"/>
              <a:t>Scientists must have a say in the future of cities, McPherson 2016</a:t>
            </a:r>
          </a:p>
          <a:p>
            <a:pPr lvl="2">
              <a:buFont typeface="Arial" panose="020B0604020202020204" pitchFamily="34" charset="0"/>
              <a:buChar char="•"/>
            </a:pPr>
            <a:r>
              <a:rPr lang="en-US" sz="2100" dirty="0"/>
              <a:t>Global science for city policy, </a:t>
            </a:r>
            <a:r>
              <a:rPr lang="en-US" sz="2100" dirty="0" err="1"/>
              <a:t>Acuto</a:t>
            </a:r>
            <a:r>
              <a:rPr lang="en-US" sz="2100" dirty="0"/>
              <a:t> 2018</a:t>
            </a:r>
          </a:p>
          <a:p>
            <a:pPr marL="192024" lvl="1" indent="0">
              <a:buNone/>
            </a:pPr>
            <a:endParaRPr lang="en-GB" sz="2400" dirty="0"/>
          </a:p>
          <a:p>
            <a:pPr marL="342900" indent="-342900">
              <a:buFont typeface="+mj-lt"/>
              <a:buAutoNum type="arabicPeriod"/>
            </a:pPr>
            <a:r>
              <a:rPr lang="en-GB" sz="2400" dirty="0"/>
              <a:t>Explore the writing lab  </a:t>
            </a:r>
          </a:p>
          <a:p>
            <a:pPr marL="342900" indent="-342900">
              <a:buFont typeface="+mj-lt"/>
              <a:buAutoNum type="arabicPeriod"/>
            </a:pPr>
            <a:r>
              <a:rPr lang="en-GB" sz="2400" dirty="0"/>
              <a:t>Make a personal timetable you will work to (will develop over time)</a:t>
            </a:r>
          </a:p>
          <a:p>
            <a:pPr marL="342900" indent="-342900">
              <a:buFont typeface="+mj-lt"/>
              <a:buAutoNum type="arabicPeriod"/>
            </a:pPr>
            <a:r>
              <a:rPr lang="en-GB" sz="2400" b="1" u="sng" dirty="0"/>
              <a:t>Explore</a:t>
            </a:r>
            <a:r>
              <a:rPr lang="en-GB" sz="2400" dirty="0"/>
              <a:t> UCL libraries, student centre etc</a:t>
            </a:r>
          </a:p>
          <a:p>
            <a:pPr marL="342900" indent="-342900">
              <a:buFont typeface="+mj-lt"/>
              <a:buAutoNum type="arabicPeriod"/>
            </a:pPr>
            <a:endParaRPr lang="en-GB" dirty="0"/>
          </a:p>
          <a:p>
            <a:endParaRPr lang="en-GB" dirty="0"/>
          </a:p>
          <a:p>
            <a:endParaRPr lang="en-GB" dirty="0"/>
          </a:p>
          <a:p>
            <a:pPr marL="0" indent="0">
              <a:buNone/>
            </a:pPr>
            <a:endParaRPr lang="en-GB" dirty="0"/>
          </a:p>
        </p:txBody>
      </p:sp>
    </p:spTree>
    <p:extLst>
      <p:ext uri="{BB962C8B-B14F-4D97-AF65-F5344CB8AC3E}">
        <p14:creationId xmlns:p14="http://schemas.microsoft.com/office/powerpoint/2010/main" val="1754302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Any Questions?</a:t>
            </a:r>
          </a:p>
        </p:txBody>
      </p:sp>
    </p:spTree>
    <p:extLst>
      <p:ext uri="{BB962C8B-B14F-4D97-AF65-F5344CB8AC3E}">
        <p14:creationId xmlns:p14="http://schemas.microsoft.com/office/powerpoint/2010/main" val="1056899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#1: Reading</a:t>
            </a:r>
          </a:p>
        </p:txBody>
      </p:sp>
      <p:sp>
        <p:nvSpPr>
          <p:cNvPr id="4" name="Content Placeholder 3"/>
          <p:cNvSpPr>
            <a:spLocks noGrp="1"/>
          </p:cNvSpPr>
          <p:nvPr>
            <p:ph sz="half" idx="1"/>
          </p:nvPr>
        </p:nvSpPr>
        <p:spPr>
          <a:xfrm>
            <a:off x="571500" y="1718469"/>
            <a:ext cx="3496866" cy="3263504"/>
          </a:xfrm>
        </p:spPr>
        <p:txBody>
          <a:bodyPr/>
          <a:lstStyle/>
          <a:p>
            <a:r>
              <a:rPr lang="en-US" dirty="0"/>
              <a:t>Y</a:t>
            </a:r>
            <a:r>
              <a:rPr lang="en-GB" dirty="0" err="1"/>
              <a:t>ou</a:t>
            </a:r>
            <a:r>
              <a:rPr lang="en-GB" dirty="0"/>
              <a:t> can also link Google scholar to the UCL library, so if you find an article you might like to read Google will give you the UCL link to access it! </a:t>
            </a:r>
          </a:p>
        </p:txBody>
      </p:sp>
      <p:pic>
        <p:nvPicPr>
          <p:cNvPr id="7" name="Picture 6">
            <a:extLst>
              <a:ext uri="{FF2B5EF4-FFF2-40B4-BE49-F238E27FC236}">
                <a16:creationId xmlns:a16="http://schemas.microsoft.com/office/drawing/2014/main" id="{11E3BF95-CA98-4928-9860-7DADF8EE0B11}"/>
              </a:ext>
            </a:extLst>
          </p:cNvPr>
          <p:cNvPicPr>
            <a:picLocks noChangeAspect="1"/>
          </p:cNvPicPr>
          <p:nvPr/>
        </p:nvPicPr>
        <p:blipFill rotWithShape="1">
          <a:blip r:embed="rId2"/>
          <a:srcRect l="454" t="15836" r="27575" b="23827"/>
          <a:stretch/>
        </p:blipFill>
        <p:spPr>
          <a:xfrm>
            <a:off x="286328" y="3429000"/>
            <a:ext cx="6580909" cy="3103418"/>
          </a:xfrm>
          <a:prstGeom prst="rect">
            <a:avLst/>
          </a:prstGeom>
        </p:spPr>
      </p:pic>
      <p:pic>
        <p:nvPicPr>
          <p:cNvPr id="8" name="Picture 7">
            <a:extLst>
              <a:ext uri="{FF2B5EF4-FFF2-40B4-BE49-F238E27FC236}">
                <a16:creationId xmlns:a16="http://schemas.microsoft.com/office/drawing/2014/main" id="{63286030-2E15-481D-B8FA-C411149AC5FB}"/>
              </a:ext>
            </a:extLst>
          </p:cNvPr>
          <p:cNvPicPr>
            <a:picLocks noChangeAspect="1"/>
          </p:cNvPicPr>
          <p:nvPr/>
        </p:nvPicPr>
        <p:blipFill rotWithShape="1">
          <a:blip r:embed="rId3"/>
          <a:srcRect l="39343" t="21672" r="12828" b="42054"/>
          <a:stretch/>
        </p:blipFill>
        <p:spPr>
          <a:xfrm>
            <a:off x="4680528" y="1718469"/>
            <a:ext cx="4373418" cy="1865745"/>
          </a:xfrm>
          <a:prstGeom prst="rect">
            <a:avLst/>
          </a:prstGeom>
        </p:spPr>
      </p:pic>
    </p:spTree>
    <p:extLst>
      <p:ext uri="{BB962C8B-B14F-4D97-AF65-F5344CB8AC3E}">
        <p14:creationId xmlns:p14="http://schemas.microsoft.com/office/powerpoint/2010/main" val="24922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#1: Reading</a:t>
            </a:r>
          </a:p>
        </p:txBody>
      </p:sp>
      <p:sp>
        <p:nvSpPr>
          <p:cNvPr id="3" name="Content Placeholder 2"/>
          <p:cNvSpPr>
            <a:spLocks noGrp="1"/>
          </p:cNvSpPr>
          <p:nvPr>
            <p:ph sz="half" idx="1"/>
          </p:nvPr>
        </p:nvSpPr>
        <p:spPr>
          <a:xfrm>
            <a:off x="628650" y="2226469"/>
            <a:ext cx="3368279" cy="3263504"/>
          </a:xfrm>
        </p:spPr>
        <p:txBody>
          <a:bodyPr/>
          <a:lstStyle/>
          <a:p>
            <a:r>
              <a:rPr lang="en-GB" dirty="0"/>
              <a:t>Web of Science is also an excellent search tool for finding academic articles</a:t>
            </a:r>
          </a:p>
          <a:p>
            <a:r>
              <a:rPr lang="en-GB" dirty="0">
                <a:hlinkClick r:id="rId2"/>
              </a:rPr>
              <a:t>https://www.webofscience.com/wos/woscc/basic-search</a:t>
            </a:r>
            <a:r>
              <a:rPr lang="en-GB" dirty="0"/>
              <a:t> </a:t>
            </a:r>
          </a:p>
          <a:p>
            <a:r>
              <a:rPr lang="en-GB" dirty="0"/>
              <a:t>Will link to items in the UCL catalogue as you will log in via your institutional credentials</a:t>
            </a:r>
          </a:p>
        </p:txBody>
      </p:sp>
      <p:pic>
        <p:nvPicPr>
          <p:cNvPr id="5" name="Content Placeholder 4"/>
          <p:cNvPicPr>
            <a:picLocks noGrp="1" noChangeAspect="1"/>
          </p:cNvPicPr>
          <p:nvPr>
            <p:ph sz="half" idx="2"/>
          </p:nvPr>
        </p:nvPicPr>
        <p:blipFill>
          <a:blip r:embed="rId3"/>
          <a:stretch>
            <a:fillRect/>
          </a:stretch>
        </p:blipFill>
        <p:spPr>
          <a:xfrm>
            <a:off x="3756527" y="1838960"/>
            <a:ext cx="5305179" cy="3651013"/>
          </a:xfrm>
          <a:prstGeom prst="rect">
            <a:avLst/>
          </a:prstGeom>
        </p:spPr>
      </p:pic>
      <p:sp>
        <p:nvSpPr>
          <p:cNvPr id="4" name="Lightning Bolt 3" descr="-">
            <a:extLst>
              <a:ext uri="{FF2B5EF4-FFF2-40B4-BE49-F238E27FC236}">
                <a16:creationId xmlns:a16="http://schemas.microsoft.com/office/drawing/2014/main" id="{638761E5-9F0D-791B-628C-CCCC7C95762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ightning Bolt 5" descr="-">
            <a:extLst>
              <a:ext uri="{FF2B5EF4-FFF2-40B4-BE49-F238E27FC236}">
                <a16:creationId xmlns:a16="http://schemas.microsoft.com/office/drawing/2014/main" id="{D8C89B0F-0B23-6AFE-4665-96C5C45B12B7}"/>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descr="-">
            <a:extLst>
              <a:ext uri="{FF2B5EF4-FFF2-40B4-BE49-F238E27FC236}">
                <a16:creationId xmlns:a16="http://schemas.microsoft.com/office/drawing/2014/main" id="{323436F7-96F1-C06B-EBAA-09B044830ABB}"/>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descr="-">
            <a:extLst>
              <a:ext uri="{FF2B5EF4-FFF2-40B4-BE49-F238E27FC236}">
                <a16:creationId xmlns:a16="http://schemas.microsoft.com/office/drawing/2014/main" id="{BCC477C6-B9F2-63D6-F164-D09D55F5A15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3304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to success #1: Reading</a:t>
            </a:r>
          </a:p>
        </p:txBody>
      </p:sp>
      <p:sp>
        <p:nvSpPr>
          <p:cNvPr id="3" name="Content Placeholder 2"/>
          <p:cNvSpPr>
            <a:spLocks noGrp="1"/>
          </p:cNvSpPr>
          <p:nvPr>
            <p:ph sz="half" idx="1"/>
          </p:nvPr>
        </p:nvSpPr>
        <p:spPr>
          <a:xfrm>
            <a:off x="628650" y="2226469"/>
            <a:ext cx="3368279" cy="3263504"/>
          </a:xfrm>
        </p:spPr>
        <p:txBody>
          <a:bodyPr/>
          <a:lstStyle/>
          <a:p>
            <a:r>
              <a:rPr lang="en-GB" b="1" dirty="0"/>
              <a:t>Read widely????</a:t>
            </a:r>
          </a:p>
          <a:p>
            <a:endParaRPr lang="en-GB" b="1" dirty="0"/>
          </a:p>
          <a:p>
            <a:r>
              <a:rPr lang="en-GB" b="1" dirty="0"/>
              <a:t>1. set the scene reading</a:t>
            </a:r>
          </a:p>
          <a:p>
            <a:r>
              <a:rPr lang="en-GB" dirty="0"/>
              <a:t>Agendas / broad journals</a:t>
            </a:r>
          </a:p>
          <a:p>
            <a:endParaRPr lang="en-GB" dirty="0"/>
          </a:p>
          <a:p>
            <a:r>
              <a:rPr lang="en-GB" b="1" dirty="0"/>
              <a:t>2. technical reading </a:t>
            </a:r>
          </a:p>
          <a:p>
            <a:r>
              <a:rPr lang="en-GB" dirty="0"/>
              <a:t>Specialist journals </a:t>
            </a:r>
          </a:p>
        </p:txBody>
      </p:sp>
      <p:sp>
        <p:nvSpPr>
          <p:cNvPr id="4" name="Lightning Bolt 3" descr="-">
            <a:extLst>
              <a:ext uri="{FF2B5EF4-FFF2-40B4-BE49-F238E27FC236}">
                <a16:creationId xmlns:a16="http://schemas.microsoft.com/office/drawing/2014/main" id="{638761E5-9F0D-791B-628C-CCCC7C95762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ightning Bolt 5" descr="-">
            <a:extLst>
              <a:ext uri="{FF2B5EF4-FFF2-40B4-BE49-F238E27FC236}">
                <a16:creationId xmlns:a16="http://schemas.microsoft.com/office/drawing/2014/main" id="{D8C89B0F-0B23-6AFE-4665-96C5C45B12B7}"/>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descr="-">
            <a:extLst>
              <a:ext uri="{FF2B5EF4-FFF2-40B4-BE49-F238E27FC236}">
                <a16:creationId xmlns:a16="http://schemas.microsoft.com/office/drawing/2014/main" id="{323436F7-96F1-C06B-EBAA-09B044830ABB}"/>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descr="-">
            <a:extLst>
              <a:ext uri="{FF2B5EF4-FFF2-40B4-BE49-F238E27FC236}">
                <a16:creationId xmlns:a16="http://schemas.microsoft.com/office/drawing/2014/main" id="{BCC477C6-B9F2-63D6-F164-D09D55F5A15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2">
            <a:extLst>
              <a:ext uri="{FF2B5EF4-FFF2-40B4-BE49-F238E27FC236}">
                <a16:creationId xmlns:a16="http://schemas.microsoft.com/office/drawing/2014/main" id="{28447B90-2D3D-D206-AA5C-79DB431216C1}"/>
              </a:ext>
            </a:extLst>
          </p:cNvPr>
          <p:cNvSpPr txBox="1">
            <a:spLocks/>
          </p:cNvSpPr>
          <p:nvPr/>
        </p:nvSpPr>
        <p:spPr>
          <a:xfrm>
            <a:off x="4532709" y="2157730"/>
            <a:ext cx="4412817" cy="4434455"/>
          </a:xfrm>
          <a:prstGeom prst="rect">
            <a:avLst/>
          </a:prstGeom>
        </p:spPr>
        <p:txBody>
          <a:bodyPr vert="horz" lIns="91440" tIns="45720" rIns="91440" bIns="45720" rtlCol="0">
            <a:normAutofit/>
          </a:bodyPr>
          <a:lstStyle>
            <a:lvl1pPr marL="68580" indent="-68580" algn="l" defTabSz="685800" rtl="0" eaLnBrk="1" latinLnBrk="0" hangingPunct="1">
              <a:lnSpc>
                <a:spcPct val="85000"/>
              </a:lnSpc>
              <a:spcBef>
                <a:spcPts val="975"/>
              </a:spcBef>
              <a:buFont typeface="Arial" pitchFamily="34" charset="0"/>
              <a:buChar char=" "/>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5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35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20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20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20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20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20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200" kern="1200">
                <a:solidFill>
                  <a:schemeClr val="tx1">
                    <a:lumMod val="85000"/>
                    <a:lumOff val="15000"/>
                  </a:schemeClr>
                </a:solidFill>
                <a:latin typeface="+mn-lt"/>
                <a:ea typeface="+mn-ea"/>
                <a:cs typeface="+mn-cs"/>
              </a:defRPr>
            </a:lvl9pPr>
          </a:lstStyle>
          <a:p>
            <a:pPr marL="0" indent="0">
              <a:buNone/>
            </a:pPr>
            <a:r>
              <a:rPr lang="en-GB" b="1" dirty="0"/>
              <a:t> 1. set the scene reading</a:t>
            </a:r>
          </a:p>
          <a:p>
            <a:pPr marL="0" indent="0">
              <a:buNone/>
            </a:pPr>
            <a:r>
              <a:rPr lang="en-GB" dirty="0"/>
              <a:t>UN Sustainable Development Goals</a:t>
            </a:r>
          </a:p>
          <a:p>
            <a:pPr marL="0" indent="0">
              <a:buNone/>
            </a:pPr>
            <a:r>
              <a:rPr lang="en-GB" dirty="0"/>
              <a:t>C40 cities</a:t>
            </a:r>
          </a:p>
          <a:p>
            <a:pPr marL="0" indent="0">
              <a:buNone/>
            </a:pPr>
            <a:r>
              <a:rPr lang="en-US" dirty="0"/>
              <a:t>Give cities a seat at the top table, </a:t>
            </a:r>
            <a:r>
              <a:rPr lang="en-US" dirty="0" err="1"/>
              <a:t>Acuto</a:t>
            </a:r>
            <a:r>
              <a:rPr lang="en-US" dirty="0"/>
              <a:t> 2016</a:t>
            </a:r>
          </a:p>
          <a:p>
            <a:pPr marL="0" indent="0">
              <a:buNone/>
            </a:pPr>
            <a:r>
              <a:rPr lang="en-US" dirty="0"/>
              <a:t>Scientists must have a say in the future of cities, McPherson 2016</a:t>
            </a:r>
          </a:p>
          <a:p>
            <a:pPr marL="0" indent="0">
              <a:buNone/>
            </a:pPr>
            <a:r>
              <a:rPr lang="en-US" dirty="0"/>
              <a:t>Global science for city policy, </a:t>
            </a:r>
            <a:r>
              <a:rPr lang="en-US" dirty="0" err="1"/>
              <a:t>Acuto</a:t>
            </a:r>
            <a:r>
              <a:rPr lang="en-US" dirty="0"/>
              <a:t> 2018</a:t>
            </a:r>
          </a:p>
          <a:p>
            <a:pPr marL="0" indent="0">
              <a:buNone/>
            </a:pPr>
            <a:r>
              <a:rPr lang="en-US" dirty="0"/>
              <a:t>London Plan</a:t>
            </a:r>
          </a:p>
          <a:p>
            <a:pPr marL="0" indent="0">
              <a:buNone/>
            </a:pPr>
            <a:r>
              <a:rPr lang="en-US" dirty="0"/>
              <a:t>New Urban Agenda</a:t>
            </a:r>
          </a:p>
          <a:p>
            <a:pPr marL="0" indent="0">
              <a:buNone/>
            </a:pPr>
            <a:endParaRPr lang="en-GB" b="1" dirty="0"/>
          </a:p>
          <a:p>
            <a:r>
              <a:rPr lang="en-GB" b="1" dirty="0"/>
              <a:t>2. technical reading </a:t>
            </a:r>
          </a:p>
          <a:p>
            <a:r>
              <a:rPr lang="en-GB" dirty="0"/>
              <a:t>The detail of the method you are using = where, how +why</a:t>
            </a:r>
          </a:p>
        </p:txBody>
      </p:sp>
    </p:spTree>
    <p:extLst>
      <p:ext uri="{BB962C8B-B14F-4D97-AF65-F5344CB8AC3E}">
        <p14:creationId xmlns:p14="http://schemas.microsoft.com/office/powerpoint/2010/main" val="34603160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c0a6f2c5-3c67-44be-b3de-1e4ef4b6e3e2"/>
</p:tagLst>
</file>

<file path=ppt/tags/tag2.xml><?xml version="1.0" encoding="utf-8"?>
<p:tagLst xmlns:a="http://schemas.openxmlformats.org/drawingml/2006/main" xmlns:r="http://schemas.openxmlformats.org/officeDocument/2006/relationships" xmlns:p="http://schemas.openxmlformats.org/presentationml/2006/main">
  <p:tag name="INSTRUCTIONCONTENTPARA1" val="InstructionContentPara1"/>
</p:tagLst>
</file>

<file path=ppt/tags/tag3.xml><?xml version="1.0" encoding="utf-8"?>
<p:tagLst xmlns:a="http://schemas.openxmlformats.org/drawingml/2006/main" xmlns:r="http://schemas.openxmlformats.org/officeDocument/2006/relationships" xmlns:p="http://schemas.openxmlformats.org/presentationml/2006/main">
  <p:tag name="LASTMODE" val="&lt;?xml version=&quot;1.0&quot; encoding=&quot;utf-8&quot;?&gt;&lt;int&gt;0&lt;/int&gt;"/>
</p:tagLst>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faultSectionNames xmlns="4082656f-606a-43e6-95bd-e80f46f71387" xsi:nil="true"/>
    <Is_Collaboration_Space_Locked xmlns="4082656f-606a-43e6-95bd-e80f46f71387" xsi:nil="true"/>
    <AppVersion xmlns="4082656f-606a-43e6-95bd-e80f46f71387" xsi:nil="true"/>
    <TeamsChannelId xmlns="4082656f-606a-43e6-95bd-e80f46f71387" xsi:nil="true"/>
    <Distribution_Groups xmlns="4082656f-606a-43e6-95bd-e80f46f71387" xsi:nil="true"/>
    <Templates xmlns="4082656f-606a-43e6-95bd-e80f46f71387" xsi:nil="true"/>
    <NotebookType xmlns="4082656f-606a-43e6-95bd-e80f46f71387" xsi:nil="true"/>
    <LMS_Mappings xmlns="4082656f-606a-43e6-95bd-e80f46f71387" xsi:nil="true"/>
    <IsNotebookLocked xmlns="4082656f-606a-43e6-95bd-e80f46f71387" xsi:nil="true"/>
    <FolderType xmlns="4082656f-606a-43e6-95bd-e80f46f71387" xsi:nil="true"/>
    <CultureName xmlns="4082656f-606a-43e6-95bd-e80f46f71387" xsi:nil="true"/>
    <Owner xmlns="4082656f-606a-43e6-95bd-e80f46f71387">
      <UserInfo>
        <DisplayName/>
        <AccountId xsi:nil="true"/>
        <AccountType/>
      </UserInfo>
    </Owner>
    <Math_Settings xmlns="4082656f-606a-43e6-95bd-e80f46f71387" xsi:nil="true"/>
    <Self_Registration_Enabled xmlns="4082656f-606a-43e6-95bd-e80f46f71387" xsi:nil="true"/>
    <Invited_Students xmlns="4082656f-606a-43e6-95bd-e80f46f71387" xsi:nil="true"/>
    <Has_Teacher_Only_SectionGroup xmlns="4082656f-606a-43e6-95bd-e80f46f71387" xsi:nil="true"/>
    <Invited_Teachers xmlns="4082656f-606a-43e6-95bd-e80f46f71387" xsi:nil="true"/>
    <Teachers xmlns="4082656f-606a-43e6-95bd-e80f46f71387">
      <UserInfo>
        <DisplayName/>
        <AccountId xsi:nil="true"/>
        <AccountType/>
      </UserInfo>
    </Teachers>
    <Students xmlns="4082656f-606a-43e6-95bd-e80f46f71387">
      <UserInfo>
        <DisplayName/>
        <AccountId xsi:nil="true"/>
        <AccountType/>
      </UserInfo>
    </Students>
    <Student_Groups xmlns="4082656f-606a-43e6-95bd-e80f46f71387">
      <UserInfo>
        <DisplayName/>
        <AccountId xsi:nil="true"/>
        <AccountType/>
      </UserInfo>
    </Student_Group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894AFF6314CAB4C8612BFA6C79E0EE8" ma:contentTypeVersion="32" ma:contentTypeDescription="Create a new document." ma:contentTypeScope="" ma:versionID="7fd2ed204eb40cd21d094e7c5fd4f363">
  <xsd:schema xmlns:xsd="http://www.w3.org/2001/XMLSchema" xmlns:xs="http://www.w3.org/2001/XMLSchema" xmlns:p="http://schemas.microsoft.com/office/2006/metadata/properties" xmlns:ns3="4082656f-606a-43e6-95bd-e80f46f71387" xmlns:ns4="848b0e3e-d825-4716-8111-6e66ab2a12c6" targetNamespace="http://schemas.microsoft.com/office/2006/metadata/properties" ma:root="true" ma:fieldsID="5d1217fc9edbd995c97ce19a260f8a62" ns3:_="" ns4:_="">
    <xsd:import namespace="4082656f-606a-43e6-95bd-e80f46f71387"/>
    <xsd:import namespace="848b0e3e-d825-4716-8111-6e66ab2a12c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82656f-606a-43e6-95bd-e80f46f713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NotebookType" ma:index="15" nillable="true" ma:displayName="Notebook Type" ma:internalName="NotebookType">
      <xsd:simpleType>
        <xsd:restriction base="dms:Text"/>
      </xsd:simpleType>
    </xsd:element>
    <xsd:element name="FolderType" ma:index="16" nillable="true" ma:displayName="Folder Type" ma:internalName="FolderType">
      <xsd:simpleType>
        <xsd:restriction base="dms:Text"/>
      </xsd:simpleType>
    </xsd:element>
    <xsd:element name="CultureName" ma:index="17" nillable="true" ma:displayName="Culture Name" ma:internalName="CultureName">
      <xsd:simpleType>
        <xsd:restriction base="dms:Text"/>
      </xsd:simpleType>
    </xsd:element>
    <xsd:element name="AppVersion" ma:index="18" nillable="true" ma:displayName="App Version" ma:internalName="AppVersion">
      <xsd:simpleType>
        <xsd:restriction base="dms:Text"/>
      </xsd:simpleType>
    </xsd:element>
    <xsd:element name="TeamsChannelId" ma:index="19" nillable="true" ma:displayName="Teams Channel Id" ma:internalName="TeamsChannelId">
      <xsd:simpleType>
        <xsd:restriction base="dms:Text"/>
      </xsd:simpleType>
    </xsd:element>
    <xsd:element name="Owner" ma:index="2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1" nillable="true" ma:displayName="Math Settings" ma:internalName="Math_Settings">
      <xsd:simpleType>
        <xsd:restriction base="dms:Text"/>
      </xsd:simpleType>
    </xsd:element>
    <xsd:element name="DefaultSectionNames" ma:index="22" nillable="true" ma:displayName="Default Section Names" ma:internalName="DefaultSectionNames">
      <xsd:simpleType>
        <xsd:restriction base="dms:Note">
          <xsd:maxLength value="255"/>
        </xsd:restriction>
      </xsd:simpleType>
    </xsd:element>
    <xsd:element name="Templates" ma:index="23" nillable="true" ma:displayName="Templates" ma:internalName="Templates">
      <xsd:simpleType>
        <xsd:restriction base="dms:Note">
          <xsd:maxLength value="255"/>
        </xsd:restriction>
      </xsd:simpleType>
    </xsd:element>
    <xsd:element name="Teachers" ma:index="24"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5"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6"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7" nillable="true" ma:displayName="Distribution Groups" ma:internalName="Distribution_Groups">
      <xsd:simpleType>
        <xsd:restriction base="dms:Note">
          <xsd:maxLength value="255"/>
        </xsd:restriction>
      </xsd:simpleType>
    </xsd:element>
    <xsd:element name="LMS_Mappings" ma:index="28" nillable="true" ma:displayName="LMS Mappings" ma:internalName="LMS_Mappings">
      <xsd:simpleType>
        <xsd:restriction base="dms:Note">
          <xsd:maxLength value="255"/>
        </xsd:restriction>
      </xsd:simpleType>
    </xsd:element>
    <xsd:element name="Invited_Teachers" ma:index="29" nillable="true" ma:displayName="Invited Teachers" ma:internalName="Invited_Teachers">
      <xsd:simpleType>
        <xsd:restriction base="dms:Note">
          <xsd:maxLength value="255"/>
        </xsd:restriction>
      </xsd:simpleType>
    </xsd:element>
    <xsd:element name="Invited_Students" ma:index="30" nillable="true" ma:displayName="Invited Students" ma:internalName="Invited_Students">
      <xsd:simpleType>
        <xsd:restriction base="dms:Note">
          <xsd:maxLength value="255"/>
        </xsd:restriction>
      </xsd:simpleType>
    </xsd:element>
    <xsd:element name="Self_Registration_Enabled" ma:index="31" nillable="true" ma:displayName="Self Registration Enabled" ma:internalName="Self_Registration_Enabled">
      <xsd:simpleType>
        <xsd:restriction base="dms:Boolean"/>
      </xsd:simpleType>
    </xsd:element>
    <xsd:element name="Has_Teacher_Only_SectionGroup" ma:index="32" nillable="true" ma:displayName="Has Teacher Only SectionGroup" ma:internalName="Has_Teacher_Only_SectionGroup">
      <xsd:simpleType>
        <xsd:restriction base="dms:Boolean"/>
      </xsd:simpleType>
    </xsd:element>
    <xsd:element name="Is_Collaboration_Space_Locked" ma:index="33" nillable="true" ma:displayName="Is Collaboration Space Locked" ma:internalName="Is_Collaboration_Space_Locked">
      <xsd:simpleType>
        <xsd:restriction base="dms:Boolean"/>
      </xsd:simpleType>
    </xsd:element>
    <xsd:element name="IsNotebookLocked" ma:index="34" nillable="true" ma:displayName="Is Notebook Locked" ma:internalName="IsNotebookLocked">
      <xsd:simpleType>
        <xsd:restriction base="dms:Boolean"/>
      </xsd:simpleType>
    </xsd:element>
    <xsd:element name="MediaServiceAutoKeyPoints" ma:index="38" nillable="true" ma:displayName="MediaServiceAutoKeyPoints" ma:hidden="true" ma:internalName="MediaServiceAutoKeyPoints" ma:readOnly="true">
      <xsd:simpleType>
        <xsd:restriction base="dms:Note"/>
      </xsd:simpleType>
    </xsd:element>
    <xsd:element name="MediaServiceKeyPoints" ma:index="3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48b0e3e-d825-4716-8111-6e66ab2a12c6" elementFormDefault="qualified">
    <xsd:import namespace="http://schemas.microsoft.com/office/2006/documentManagement/types"/>
    <xsd:import namespace="http://schemas.microsoft.com/office/infopath/2007/PartnerControls"/>
    <xsd:element name="SharedWithUsers" ma:index="3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6" nillable="true" ma:displayName="Shared With Details" ma:internalName="SharedWithDetails" ma:readOnly="true">
      <xsd:simpleType>
        <xsd:restriction base="dms:Note">
          <xsd:maxLength value="255"/>
        </xsd:restriction>
      </xsd:simpleType>
    </xsd:element>
    <xsd:element name="SharingHintHash" ma:index="3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FD926E-0840-4A5B-A880-7097CF03E57F}">
  <ds:schemaRefs>
    <ds:schemaRef ds:uri="http://schemas.openxmlformats.org/package/2006/metadata/core-properties"/>
    <ds:schemaRef ds:uri="http://schemas.microsoft.com/office/infopath/2007/PartnerControls"/>
    <ds:schemaRef ds:uri="848b0e3e-d825-4716-8111-6e66ab2a12c6"/>
    <ds:schemaRef ds:uri="http://schemas.microsoft.com/office/2006/documentManagement/types"/>
    <ds:schemaRef ds:uri="http://purl.org/dc/dcmitype/"/>
    <ds:schemaRef ds:uri="http://purl.org/dc/terms/"/>
    <ds:schemaRef ds:uri="http://schemas.microsoft.com/office/2006/metadata/properties"/>
    <ds:schemaRef ds:uri="4082656f-606a-43e6-95bd-e80f46f71387"/>
    <ds:schemaRef ds:uri="http://www.w3.org/XML/1998/namespace"/>
    <ds:schemaRef ds:uri="http://purl.org/dc/elements/1.1/"/>
  </ds:schemaRefs>
</ds:datastoreItem>
</file>

<file path=customXml/itemProps2.xml><?xml version="1.0" encoding="utf-8"?>
<ds:datastoreItem xmlns:ds="http://schemas.openxmlformats.org/officeDocument/2006/customXml" ds:itemID="{49C961C1-8561-4EB5-8C36-485303791B3E}">
  <ds:schemaRefs>
    <ds:schemaRef ds:uri="http://schemas.microsoft.com/sharepoint/v3/contenttype/forms"/>
  </ds:schemaRefs>
</ds:datastoreItem>
</file>

<file path=customXml/itemProps3.xml><?xml version="1.0" encoding="utf-8"?>
<ds:datastoreItem xmlns:ds="http://schemas.openxmlformats.org/officeDocument/2006/customXml" ds:itemID="{84242713-9F14-4339-A5F3-3AA074276E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82656f-606a-43e6-95bd-e80f46f71387"/>
    <ds:schemaRef ds:uri="848b0e3e-d825-4716-8111-6e66ab2a12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TM03457491[[fn=Metropolitan]]</Template>
  <TotalTime>0</TotalTime>
  <Words>3923</Words>
  <Application>Microsoft Office PowerPoint</Application>
  <PresentationFormat>On-screen Show (4:3)</PresentationFormat>
  <Paragraphs>363</Paragraphs>
  <Slides>64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64</vt:i4>
      </vt:variant>
    </vt:vector>
  </HeadingPairs>
  <TitlesOfParts>
    <vt:vector size="67" baseType="lpstr">
      <vt:lpstr>Arial</vt:lpstr>
      <vt:lpstr>Calibri Light</vt:lpstr>
      <vt:lpstr>Metropolitan</vt:lpstr>
      <vt:lpstr>How to Succeed in Your Degree</vt:lpstr>
      <vt:lpstr>Aims of this session</vt:lpstr>
      <vt:lpstr>Ready to go?</vt:lpstr>
      <vt:lpstr>Key to success #1: Reading</vt:lpstr>
      <vt:lpstr>Key to success #1: Reading</vt:lpstr>
      <vt:lpstr>Key to success #1: Reading</vt:lpstr>
      <vt:lpstr>Key to success #1: Reading</vt:lpstr>
      <vt:lpstr>Key to success #1: Reading</vt:lpstr>
      <vt:lpstr>Key to success #1: Reading</vt:lpstr>
      <vt:lpstr>Key to success #2: Writing</vt:lpstr>
      <vt:lpstr>Writing Problem 1 – Non-native English Speaker</vt:lpstr>
      <vt:lpstr>Writing Problem 1 – The Writing Lab</vt:lpstr>
      <vt:lpstr>Writing Problem 2 – Unfamiliar with writing in an academic style </vt:lpstr>
      <vt:lpstr>Task 1 – (10 Minutes)</vt:lpstr>
      <vt:lpstr>Which is better?</vt:lpstr>
      <vt:lpstr>Marshalling your arguments</vt:lpstr>
      <vt:lpstr>Writing Problem 3 – Unsure how to correctly reference you work and build a bibliography</vt:lpstr>
      <vt:lpstr>Writing Problem 3 – Unsure how to correctly reference you work and build a bibliography</vt:lpstr>
      <vt:lpstr>Zotero</vt:lpstr>
      <vt:lpstr>PowerPoint Presentation</vt:lpstr>
      <vt:lpstr>Zotero</vt:lpstr>
      <vt:lpstr>Zotero</vt:lpstr>
      <vt:lpstr>Writing Problem 4 – Plagiarism</vt:lpstr>
      <vt:lpstr>Writing Problem 4 – Plagiarism</vt:lpstr>
      <vt:lpstr>Writing Problem 4 – Plagiarism</vt:lpstr>
      <vt:lpstr>Writing Problem 4 – Plagiarism</vt:lpstr>
      <vt:lpstr>Writing Problem 4 – Plagiarism</vt:lpstr>
      <vt:lpstr>Writing Problem 4 – Cheating</vt:lpstr>
      <vt:lpstr>Writing Problem 4 – Cheating</vt:lpstr>
      <vt:lpstr>Writing Problem 4 – Plagiarism</vt:lpstr>
      <vt:lpstr>Writing Problem 4 – Plagiarism</vt:lpstr>
      <vt:lpstr>Writing Problem 4 – Plagiarism</vt:lpstr>
      <vt:lpstr>Writing Problem 5 – insight, originality and coherence</vt:lpstr>
      <vt:lpstr>Writing Problem 5 – insight, originality and coherence</vt:lpstr>
      <vt:lpstr>Writing Problem 5 – insight, originality and coherence</vt:lpstr>
      <vt:lpstr>Writing Problem 5 – insight, originality and coherence</vt:lpstr>
      <vt:lpstr>Writing Problem 5 – insight, originality and coherence</vt:lpstr>
      <vt:lpstr>PowerPoint Presentation</vt:lpstr>
      <vt:lpstr>Writing Problem 5 – insight, originality and coherence</vt:lpstr>
      <vt:lpstr>Writing Problem 6 – over complicating things</vt:lpstr>
      <vt:lpstr>Writing Problem 6 – over complicating things</vt:lpstr>
      <vt:lpstr>Writing Problem 7 – Your approach to your essay</vt:lpstr>
      <vt:lpstr>What are some of the common issues raised by the marker?</vt:lpstr>
      <vt:lpstr>Key to success #2: Writing</vt:lpstr>
      <vt:lpstr>Writing Problem 7 – Your approach to your essay</vt:lpstr>
      <vt:lpstr>Why is version 2 better?</vt:lpstr>
      <vt:lpstr>Key to success #3: Time Management</vt:lpstr>
      <vt:lpstr>Key to success #3: Time Management</vt:lpstr>
      <vt:lpstr>Key to success #3: Time Management</vt:lpstr>
      <vt:lpstr>Key to Success #4: Creativity</vt:lpstr>
      <vt:lpstr>Key to Success #5: Resitting failed work</vt:lpstr>
      <vt:lpstr>Key to Success #6: Talk to us</vt:lpstr>
      <vt:lpstr>Key to Success #6: Talk to us</vt:lpstr>
      <vt:lpstr>Key to Success #6: Talk to us</vt:lpstr>
      <vt:lpstr>Why is question 2 better?</vt:lpstr>
      <vt:lpstr>Key to Success #6: Talking</vt:lpstr>
      <vt:lpstr>Key to success #7: Socialise with your course-mates… and us!</vt:lpstr>
      <vt:lpstr>Key to success #7: Socialise with your course-mates and us</vt:lpstr>
      <vt:lpstr>Key to success #7: Socialise with your course-mates and us</vt:lpstr>
      <vt:lpstr>Key to success #7: Socialise with your course-mates and us</vt:lpstr>
      <vt:lpstr>Key to success #8: Put yourself out there</vt:lpstr>
      <vt:lpstr>Closing thoughts </vt:lpstr>
      <vt:lpstr>Homework </vt:lpstr>
      <vt:lpstr>Any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Dennett</dc:creator>
  <cp:lastModifiedBy>Maclachlan, Andrew</cp:lastModifiedBy>
  <cp:revision>106</cp:revision>
  <dcterms:created xsi:type="dcterms:W3CDTF">2015-09-16T16:40:43Z</dcterms:created>
  <dcterms:modified xsi:type="dcterms:W3CDTF">2024-09-23T10:51:36Z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0x010100F894AFF6314CAB4C8612BFA6C79E0EE8</vt:lpwstr>
  </property>
</Properties>
</file>